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Lst>
  <p:sldSz cx="15122525" cy="10693400"/>
  <p:notesSz cx="6858000" cy="9144000"/>
  <p:defaultTextStyle>
    <a:defPPr>
      <a:defRPr lang="ja-JP"/>
    </a:defPPr>
    <a:lvl1pPr marL="0" algn="l" defTabSz="1475128" rtl="0" eaLnBrk="1" latinLnBrk="0" hangingPunct="1">
      <a:defRPr kumimoji="1" sz="2900" kern="1200">
        <a:solidFill>
          <a:schemeClr val="tx1"/>
        </a:solidFill>
        <a:latin typeface="+mn-lt"/>
        <a:ea typeface="+mn-ea"/>
        <a:cs typeface="+mn-cs"/>
      </a:defRPr>
    </a:lvl1pPr>
    <a:lvl2pPr marL="737564" algn="l" defTabSz="1475128" rtl="0" eaLnBrk="1" latinLnBrk="0" hangingPunct="1">
      <a:defRPr kumimoji="1" sz="2900" kern="1200">
        <a:solidFill>
          <a:schemeClr val="tx1"/>
        </a:solidFill>
        <a:latin typeface="+mn-lt"/>
        <a:ea typeface="+mn-ea"/>
        <a:cs typeface="+mn-cs"/>
      </a:defRPr>
    </a:lvl2pPr>
    <a:lvl3pPr marL="1475128" algn="l" defTabSz="1475128" rtl="0" eaLnBrk="1" latinLnBrk="0" hangingPunct="1">
      <a:defRPr kumimoji="1" sz="2900" kern="1200">
        <a:solidFill>
          <a:schemeClr val="tx1"/>
        </a:solidFill>
        <a:latin typeface="+mn-lt"/>
        <a:ea typeface="+mn-ea"/>
        <a:cs typeface="+mn-cs"/>
      </a:defRPr>
    </a:lvl3pPr>
    <a:lvl4pPr marL="2212693" algn="l" defTabSz="1475128" rtl="0" eaLnBrk="1" latinLnBrk="0" hangingPunct="1">
      <a:defRPr kumimoji="1" sz="2900" kern="1200">
        <a:solidFill>
          <a:schemeClr val="tx1"/>
        </a:solidFill>
        <a:latin typeface="+mn-lt"/>
        <a:ea typeface="+mn-ea"/>
        <a:cs typeface="+mn-cs"/>
      </a:defRPr>
    </a:lvl4pPr>
    <a:lvl5pPr marL="2950257" algn="l" defTabSz="1475128" rtl="0" eaLnBrk="1" latinLnBrk="0" hangingPunct="1">
      <a:defRPr kumimoji="1" sz="2900" kern="1200">
        <a:solidFill>
          <a:schemeClr val="tx1"/>
        </a:solidFill>
        <a:latin typeface="+mn-lt"/>
        <a:ea typeface="+mn-ea"/>
        <a:cs typeface="+mn-cs"/>
      </a:defRPr>
    </a:lvl5pPr>
    <a:lvl6pPr marL="3687821" algn="l" defTabSz="1475128" rtl="0" eaLnBrk="1" latinLnBrk="0" hangingPunct="1">
      <a:defRPr kumimoji="1" sz="2900" kern="1200">
        <a:solidFill>
          <a:schemeClr val="tx1"/>
        </a:solidFill>
        <a:latin typeface="+mn-lt"/>
        <a:ea typeface="+mn-ea"/>
        <a:cs typeface="+mn-cs"/>
      </a:defRPr>
    </a:lvl6pPr>
    <a:lvl7pPr marL="4425385" algn="l" defTabSz="1475128" rtl="0" eaLnBrk="1" latinLnBrk="0" hangingPunct="1">
      <a:defRPr kumimoji="1" sz="2900" kern="1200">
        <a:solidFill>
          <a:schemeClr val="tx1"/>
        </a:solidFill>
        <a:latin typeface="+mn-lt"/>
        <a:ea typeface="+mn-ea"/>
        <a:cs typeface="+mn-cs"/>
      </a:defRPr>
    </a:lvl7pPr>
    <a:lvl8pPr marL="5162949" algn="l" defTabSz="1475128" rtl="0" eaLnBrk="1" latinLnBrk="0" hangingPunct="1">
      <a:defRPr kumimoji="1" sz="2900" kern="1200">
        <a:solidFill>
          <a:schemeClr val="tx1"/>
        </a:solidFill>
        <a:latin typeface="+mn-lt"/>
        <a:ea typeface="+mn-ea"/>
        <a:cs typeface="+mn-cs"/>
      </a:defRPr>
    </a:lvl8pPr>
    <a:lvl9pPr marL="5900513" algn="l" defTabSz="1475128" rtl="0" eaLnBrk="1" latinLnBrk="0" hangingPunct="1">
      <a:defRPr kumimoji="1" sz="2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8">
          <p15:clr>
            <a:srgbClr val="A4A3A4"/>
          </p15:clr>
        </p15:guide>
        <p15:guide id="2" pos="476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25" d="100"/>
          <a:sy n="125" d="100"/>
        </p:scale>
        <p:origin x="180" y="-528"/>
      </p:cViewPr>
      <p:guideLst>
        <p:guide orient="horz" pos="3368"/>
        <p:guide pos="476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34190" y="3321887"/>
            <a:ext cx="12854146" cy="2292150"/>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2268379" y="6059593"/>
            <a:ext cx="10585768" cy="2732758"/>
          </a:xfrm>
        </p:spPr>
        <p:txBody>
          <a:bodyPr/>
          <a:lstStyle>
            <a:lvl1pPr marL="0" indent="0" algn="ctr">
              <a:buNone/>
              <a:defRPr>
                <a:solidFill>
                  <a:schemeClr val="tx1">
                    <a:tint val="75000"/>
                  </a:schemeClr>
                </a:solidFill>
              </a:defRPr>
            </a:lvl1pPr>
            <a:lvl2pPr marL="737564" indent="0" algn="ctr">
              <a:buNone/>
              <a:defRPr>
                <a:solidFill>
                  <a:schemeClr val="tx1">
                    <a:tint val="75000"/>
                  </a:schemeClr>
                </a:solidFill>
              </a:defRPr>
            </a:lvl2pPr>
            <a:lvl3pPr marL="1475128" indent="0" algn="ctr">
              <a:buNone/>
              <a:defRPr>
                <a:solidFill>
                  <a:schemeClr val="tx1">
                    <a:tint val="75000"/>
                  </a:schemeClr>
                </a:solidFill>
              </a:defRPr>
            </a:lvl3pPr>
            <a:lvl4pPr marL="2212693" indent="0" algn="ctr">
              <a:buNone/>
              <a:defRPr>
                <a:solidFill>
                  <a:schemeClr val="tx1">
                    <a:tint val="75000"/>
                  </a:schemeClr>
                </a:solidFill>
              </a:defRPr>
            </a:lvl4pPr>
            <a:lvl5pPr marL="2950257" indent="0" algn="ctr">
              <a:buNone/>
              <a:defRPr>
                <a:solidFill>
                  <a:schemeClr val="tx1">
                    <a:tint val="75000"/>
                  </a:schemeClr>
                </a:solidFill>
              </a:defRPr>
            </a:lvl5pPr>
            <a:lvl6pPr marL="3687821" indent="0" algn="ctr">
              <a:buNone/>
              <a:defRPr>
                <a:solidFill>
                  <a:schemeClr val="tx1">
                    <a:tint val="75000"/>
                  </a:schemeClr>
                </a:solidFill>
              </a:defRPr>
            </a:lvl6pPr>
            <a:lvl7pPr marL="4425385" indent="0" algn="ctr">
              <a:buNone/>
              <a:defRPr>
                <a:solidFill>
                  <a:schemeClr val="tx1">
                    <a:tint val="75000"/>
                  </a:schemeClr>
                </a:solidFill>
              </a:defRPr>
            </a:lvl7pPr>
            <a:lvl8pPr marL="5162949" indent="0" algn="ctr">
              <a:buNone/>
              <a:defRPr>
                <a:solidFill>
                  <a:schemeClr val="tx1">
                    <a:tint val="75000"/>
                  </a:schemeClr>
                </a:solidFill>
              </a:defRPr>
            </a:lvl8pPr>
            <a:lvl9pPr marL="5900513"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783797BC-6493-4DB3-BF4E-A7F9E4EEA79D}" type="datetimeFigureOut">
              <a:rPr kumimoji="1" lang="ja-JP" altLang="en-US" smtClean="0"/>
              <a:t>2025/2/17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E29B487-7D2F-400F-9590-8648E8D839F9}" type="slidenum">
              <a:rPr kumimoji="1" lang="ja-JP" altLang="en-US" smtClean="0"/>
              <a:t>‹#›</a:t>
            </a:fld>
            <a:endParaRPr kumimoji="1" lang="ja-JP" altLang="en-US"/>
          </a:p>
        </p:txBody>
      </p:sp>
    </p:spTree>
    <p:extLst>
      <p:ext uri="{BB962C8B-B14F-4D97-AF65-F5344CB8AC3E}">
        <p14:creationId xmlns:p14="http://schemas.microsoft.com/office/powerpoint/2010/main" val="42873326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783797BC-6493-4DB3-BF4E-A7F9E4EEA79D}" type="datetimeFigureOut">
              <a:rPr kumimoji="1" lang="ja-JP" altLang="en-US" smtClean="0"/>
              <a:t>2025/2/17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E29B487-7D2F-400F-9590-8648E8D839F9}" type="slidenum">
              <a:rPr kumimoji="1" lang="ja-JP" altLang="en-US" smtClean="0"/>
              <a:t>‹#›</a:t>
            </a:fld>
            <a:endParaRPr kumimoji="1" lang="ja-JP" altLang="en-US"/>
          </a:p>
        </p:txBody>
      </p:sp>
    </p:spTree>
    <p:extLst>
      <p:ext uri="{BB962C8B-B14F-4D97-AF65-F5344CB8AC3E}">
        <p14:creationId xmlns:p14="http://schemas.microsoft.com/office/powerpoint/2010/main" val="9797477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15350941" y="599029"/>
            <a:ext cx="4762545" cy="1277514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1058052" y="599029"/>
            <a:ext cx="14040844" cy="1277514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783797BC-6493-4DB3-BF4E-A7F9E4EEA79D}" type="datetimeFigureOut">
              <a:rPr kumimoji="1" lang="ja-JP" altLang="en-US" smtClean="0"/>
              <a:t>2025/2/17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E29B487-7D2F-400F-9590-8648E8D839F9}" type="slidenum">
              <a:rPr kumimoji="1" lang="ja-JP" altLang="en-US" smtClean="0"/>
              <a:t>‹#›</a:t>
            </a:fld>
            <a:endParaRPr kumimoji="1" lang="ja-JP" altLang="en-US"/>
          </a:p>
        </p:txBody>
      </p:sp>
    </p:spTree>
    <p:extLst>
      <p:ext uri="{BB962C8B-B14F-4D97-AF65-F5344CB8AC3E}">
        <p14:creationId xmlns:p14="http://schemas.microsoft.com/office/powerpoint/2010/main" val="10700960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783797BC-6493-4DB3-BF4E-A7F9E4EEA79D}" type="datetimeFigureOut">
              <a:rPr kumimoji="1" lang="ja-JP" altLang="en-US" smtClean="0"/>
              <a:t>2025/2/17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E29B487-7D2F-400F-9590-8648E8D839F9}" type="slidenum">
              <a:rPr kumimoji="1" lang="ja-JP" altLang="en-US" smtClean="0"/>
              <a:t>‹#›</a:t>
            </a:fld>
            <a:endParaRPr kumimoji="1" lang="ja-JP" altLang="en-US"/>
          </a:p>
        </p:txBody>
      </p:sp>
    </p:spTree>
    <p:extLst>
      <p:ext uri="{BB962C8B-B14F-4D97-AF65-F5344CB8AC3E}">
        <p14:creationId xmlns:p14="http://schemas.microsoft.com/office/powerpoint/2010/main" val="3580396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1194575" y="6871501"/>
            <a:ext cx="12854146" cy="2123828"/>
          </a:xfrm>
        </p:spPr>
        <p:txBody>
          <a:bodyPr anchor="t"/>
          <a:lstStyle>
            <a:lvl1pPr algn="l">
              <a:defRPr sz="65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1194575" y="4532320"/>
            <a:ext cx="12854146" cy="2339181"/>
          </a:xfrm>
        </p:spPr>
        <p:txBody>
          <a:bodyPr anchor="b"/>
          <a:lstStyle>
            <a:lvl1pPr marL="0" indent="0">
              <a:buNone/>
              <a:defRPr sz="3200">
                <a:solidFill>
                  <a:schemeClr val="tx1">
                    <a:tint val="75000"/>
                  </a:schemeClr>
                </a:solidFill>
              </a:defRPr>
            </a:lvl1pPr>
            <a:lvl2pPr marL="737564" indent="0">
              <a:buNone/>
              <a:defRPr sz="2900">
                <a:solidFill>
                  <a:schemeClr val="tx1">
                    <a:tint val="75000"/>
                  </a:schemeClr>
                </a:solidFill>
              </a:defRPr>
            </a:lvl2pPr>
            <a:lvl3pPr marL="1475128" indent="0">
              <a:buNone/>
              <a:defRPr sz="2500">
                <a:solidFill>
                  <a:schemeClr val="tx1">
                    <a:tint val="75000"/>
                  </a:schemeClr>
                </a:solidFill>
              </a:defRPr>
            </a:lvl3pPr>
            <a:lvl4pPr marL="2212693" indent="0">
              <a:buNone/>
              <a:defRPr sz="2300">
                <a:solidFill>
                  <a:schemeClr val="tx1">
                    <a:tint val="75000"/>
                  </a:schemeClr>
                </a:solidFill>
              </a:defRPr>
            </a:lvl4pPr>
            <a:lvl5pPr marL="2950257" indent="0">
              <a:buNone/>
              <a:defRPr sz="2300">
                <a:solidFill>
                  <a:schemeClr val="tx1">
                    <a:tint val="75000"/>
                  </a:schemeClr>
                </a:solidFill>
              </a:defRPr>
            </a:lvl5pPr>
            <a:lvl6pPr marL="3687821" indent="0">
              <a:buNone/>
              <a:defRPr sz="2300">
                <a:solidFill>
                  <a:schemeClr val="tx1">
                    <a:tint val="75000"/>
                  </a:schemeClr>
                </a:solidFill>
              </a:defRPr>
            </a:lvl6pPr>
            <a:lvl7pPr marL="4425385" indent="0">
              <a:buNone/>
              <a:defRPr sz="2300">
                <a:solidFill>
                  <a:schemeClr val="tx1">
                    <a:tint val="75000"/>
                  </a:schemeClr>
                </a:solidFill>
              </a:defRPr>
            </a:lvl7pPr>
            <a:lvl8pPr marL="5162949" indent="0">
              <a:buNone/>
              <a:defRPr sz="2300">
                <a:solidFill>
                  <a:schemeClr val="tx1">
                    <a:tint val="75000"/>
                  </a:schemeClr>
                </a:solidFill>
              </a:defRPr>
            </a:lvl8pPr>
            <a:lvl9pPr marL="5900513" indent="0">
              <a:buNone/>
              <a:defRPr sz="23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783797BC-6493-4DB3-BF4E-A7F9E4EEA79D}" type="datetimeFigureOut">
              <a:rPr kumimoji="1" lang="ja-JP" altLang="en-US" smtClean="0"/>
              <a:t>2025/2/17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E29B487-7D2F-400F-9590-8648E8D839F9}" type="slidenum">
              <a:rPr kumimoji="1" lang="ja-JP" altLang="en-US" smtClean="0"/>
              <a:t>‹#›</a:t>
            </a:fld>
            <a:endParaRPr kumimoji="1" lang="ja-JP" altLang="en-US"/>
          </a:p>
        </p:txBody>
      </p:sp>
    </p:spTree>
    <p:extLst>
      <p:ext uri="{BB962C8B-B14F-4D97-AF65-F5344CB8AC3E}">
        <p14:creationId xmlns:p14="http://schemas.microsoft.com/office/powerpoint/2010/main" val="22260554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1058054" y="3492683"/>
            <a:ext cx="9401694" cy="9881494"/>
          </a:xfrm>
        </p:spPr>
        <p:txBody>
          <a:bodyPr/>
          <a:lstStyle>
            <a:lvl1pPr>
              <a:defRPr sz="4500"/>
            </a:lvl1pPr>
            <a:lvl2pPr>
              <a:defRPr sz="3900"/>
            </a:lvl2pPr>
            <a:lvl3pPr>
              <a:defRPr sz="3200"/>
            </a:lvl3pPr>
            <a:lvl4pPr>
              <a:defRPr sz="2900"/>
            </a:lvl4pPr>
            <a:lvl5pPr>
              <a:defRPr sz="2900"/>
            </a:lvl5pPr>
            <a:lvl6pPr>
              <a:defRPr sz="2900"/>
            </a:lvl6pPr>
            <a:lvl7pPr>
              <a:defRPr sz="2900"/>
            </a:lvl7pPr>
            <a:lvl8pPr>
              <a:defRPr sz="2900"/>
            </a:lvl8pPr>
            <a:lvl9pPr>
              <a:defRPr sz="29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10711789" y="3492683"/>
            <a:ext cx="9401695" cy="9881494"/>
          </a:xfrm>
        </p:spPr>
        <p:txBody>
          <a:bodyPr/>
          <a:lstStyle>
            <a:lvl1pPr>
              <a:defRPr sz="4500"/>
            </a:lvl1pPr>
            <a:lvl2pPr>
              <a:defRPr sz="3900"/>
            </a:lvl2pPr>
            <a:lvl3pPr>
              <a:defRPr sz="3200"/>
            </a:lvl3pPr>
            <a:lvl4pPr>
              <a:defRPr sz="2900"/>
            </a:lvl4pPr>
            <a:lvl5pPr>
              <a:defRPr sz="2900"/>
            </a:lvl5pPr>
            <a:lvl6pPr>
              <a:defRPr sz="2900"/>
            </a:lvl6pPr>
            <a:lvl7pPr>
              <a:defRPr sz="2900"/>
            </a:lvl7pPr>
            <a:lvl8pPr>
              <a:defRPr sz="2900"/>
            </a:lvl8pPr>
            <a:lvl9pPr>
              <a:defRPr sz="29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783797BC-6493-4DB3-BF4E-A7F9E4EEA79D}" type="datetimeFigureOut">
              <a:rPr kumimoji="1" lang="ja-JP" altLang="en-US" smtClean="0"/>
              <a:t>2025/2/17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E29B487-7D2F-400F-9590-8648E8D839F9}" type="slidenum">
              <a:rPr kumimoji="1" lang="ja-JP" altLang="en-US" smtClean="0"/>
              <a:t>‹#›</a:t>
            </a:fld>
            <a:endParaRPr kumimoji="1" lang="ja-JP" altLang="en-US"/>
          </a:p>
        </p:txBody>
      </p:sp>
    </p:spTree>
    <p:extLst>
      <p:ext uri="{BB962C8B-B14F-4D97-AF65-F5344CB8AC3E}">
        <p14:creationId xmlns:p14="http://schemas.microsoft.com/office/powerpoint/2010/main" val="6749626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756126" y="428232"/>
            <a:ext cx="13610273" cy="1782233"/>
          </a:xfrm>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56127" y="2393640"/>
            <a:ext cx="6681741" cy="997555"/>
          </a:xfrm>
        </p:spPr>
        <p:txBody>
          <a:bodyPr anchor="b"/>
          <a:lstStyle>
            <a:lvl1pPr marL="0" indent="0">
              <a:buNone/>
              <a:defRPr sz="3900" b="1"/>
            </a:lvl1pPr>
            <a:lvl2pPr marL="737564" indent="0">
              <a:buNone/>
              <a:defRPr sz="3200" b="1"/>
            </a:lvl2pPr>
            <a:lvl3pPr marL="1475128" indent="0">
              <a:buNone/>
              <a:defRPr sz="2900" b="1"/>
            </a:lvl3pPr>
            <a:lvl4pPr marL="2212693" indent="0">
              <a:buNone/>
              <a:defRPr sz="2500" b="1"/>
            </a:lvl4pPr>
            <a:lvl5pPr marL="2950257" indent="0">
              <a:buNone/>
              <a:defRPr sz="2500" b="1"/>
            </a:lvl5pPr>
            <a:lvl6pPr marL="3687821" indent="0">
              <a:buNone/>
              <a:defRPr sz="2500" b="1"/>
            </a:lvl6pPr>
            <a:lvl7pPr marL="4425385" indent="0">
              <a:buNone/>
              <a:defRPr sz="2500" b="1"/>
            </a:lvl7pPr>
            <a:lvl8pPr marL="5162949" indent="0">
              <a:buNone/>
              <a:defRPr sz="2500" b="1"/>
            </a:lvl8pPr>
            <a:lvl9pPr marL="5900513" indent="0">
              <a:buNone/>
              <a:defRPr sz="25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756127" y="3391195"/>
            <a:ext cx="6681741" cy="6161082"/>
          </a:xfrm>
        </p:spPr>
        <p:txBody>
          <a:bodyPr/>
          <a:lstStyle>
            <a:lvl1pPr>
              <a:defRPr sz="39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7682034" y="2393640"/>
            <a:ext cx="6684366" cy="997555"/>
          </a:xfrm>
        </p:spPr>
        <p:txBody>
          <a:bodyPr anchor="b"/>
          <a:lstStyle>
            <a:lvl1pPr marL="0" indent="0">
              <a:buNone/>
              <a:defRPr sz="3900" b="1"/>
            </a:lvl1pPr>
            <a:lvl2pPr marL="737564" indent="0">
              <a:buNone/>
              <a:defRPr sz="3200" b="1"/>
            </a:lvl2pPr>
            <a:lvl3pPr marL="1475128" indent="0">
              <a:buNone/>
              <a:defRPr sz="2900" b="1"/>
            </a:lvl3pPr>
            <a:lvl4pPr marL="2212693" indent="0">
              <a:buNone/>
              <a:defRPr sz="2500" b="1"/>
            </a:lvl4pPr>
            <a:lvl5pPr marL="2950257" indent="0">
              <a:buNone/>
              <a:defRPr sz="2500" b="1"/>
            </a:lvl5pPr>
            <a:lvl6pPr marL="3687821" indent="0">
              <a:buNone/>
              <a:defRPr sz="2500" b="1"/>
            </a:lvl6pPr>
            <a:lvl7pPr marL="4425385" indent="0">
              <a:buNone/>
              <a:defRPr sz="2500" b="1"/>
            </a:lvl7pPr>
            <a:lvl8pPr marL="5162949" indent="0">
              <a:buNone/>
              <a:defRPr sz="2500" b="1"/>
            </a:lvl8pPr>
            <a:lvl9pPr marL="5900513" indent="0">
              <a:buNone/>
              <a:defRPr sz="25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7682034" y="3391195"/>
            <a:ext cx="6684366" cy="6161082"/>
          </a:xfrm>
        </p:spPr>
        <p:txBody>
          <a:bodyPr/>
          <a:lstStyle>
            <a:lvl1pPr>
              <a:defRPr sz="39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783797BC-6493-4DB3-BF4E-A7F9E4EEA79D}" type="datetimeFigureOut">
              <a:rPr kumimoji="1" lang="ja-JP" altLang="en-US" smtClean="0"/>
              <a:t>2025/2/17</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0E29B487-7D2F-400F-9590-8648E8D839F9}" type="slidenum">
              <a:rPr kumimoji="1" lang="ja-JP" altLang="en-US" smtClean="0"/>
              <a:t>‹#›</a:t>
            </a:fld>
            <a:endParaRPr kumimoji="1" lang="ja-JP" altLang="en-US"/>
          </a:p>
        </p:txBody>
      </p:sp>
    </p:spTree>
    <p:extLst>
      <p:ext uri="{BB962C8B-B14F-4D97-AF65-F5344CB8AC3E}">
        <p14:creationId xmlns:p14="http://schemas.microsoft.com/office/powerpoint/2010/main" val="4301256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783797BC-6493-4DB3-BF4E-A7F9E4EEA79D}" type="datetimeFigureOut">
              <a:rPr kumimoji="1" lang="ja-JP" altLang="en-US" smtClean="0"/>
              <a:t>2025/2/17</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0E29B487-7D2F-400F-9590-8648E8D839F9}" type="slidenum">
              <a:rPr kumimoji="1" lang="ja-JP" altLang="en-US" smtClean="0"/>
              <a:t>‹#›</a:t>
            </a:fld>
            <a:endParaRPr kumimoji="1" lang="ja-JP" altLang="en-US"/>
          </a:p>
        </p:txBody>
      </p:sp>
    </p:spTree>
    <p:extLst>
      <p:ext uri="{BB962C8B-B14F-4D97-AF65-F5344CB8AC3E}">
        <p14:creationId xmlns:p14="http://schemas.microsoft.com/office/powerpoint/2010/main" val="1387136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783797BC-6493-4DB3-BF4E-A7F9E4EEA79D}" type="datetimeFigureOut">
              <a:rPr kumimoji="1" lang="ja-JP" altLang="en-US" smtClean="0"/>
              <a:t>2025/2/17</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0E29B487-7D2F-400F-9590-8648E8D839F9}" type="slidenum">
              <a:rPr kumimoji="1" lang="ja-JP" altLang="en-US" smtClean="0"/>
              <a:t>‹#›</a:t>
            </a:fld>
            <a:endParaRPr kumimoji="1" lang="ja-JP" altLang="en-US"/>
          </a:p>
        </p:txBody>
      </p:sp>
    </p:spTree>
    <p:extLst>
      <p:ext uri="{BB962C8B-B14F-4D97-AF65-F5344CB8AC3E}">
        <p14:creationId xmlns:p14="http://schemas.microsoft.com/office/powerpoint/2010/main" val="22167623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756128" y="425756"/>
            <a:ext cx="4975206" cy="1811937"/>
          </a:xfrm>
        </p:spPr>
        <p:txBody>
          <a:bodyPr anchor="b"/>
          <a:lstStyle>
            <a:lvl1pPr algn="l">
              <a:defRPr sz="32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5912487" y="425757"/>
            <a:ext cx="8453912" cy="9126520"/>
          </a:xfrm>
        </p:spPr>
        <p:txBody>
          <a:bodyPr/>
          <a:lstStyle>
            <a:lvl1pPr>
              <a:defRPr sz="5200"/>
            </a:lvl1pPr>
            <a:lvl2pPr>
              <a:defRPr sz="4500"/>
            </a:lvl2pPr>
            <a:lvl3pPr>
              <a:defRPr sz="3900"/>
            </a:lvl3pPr>
            <a:lvl4pPr>
              <a:defRPr sz="3200"/>
            </a:lvl4pPr>
            <a:lvl5pPr>
              <a:defRPr sz="3200"/>
            </a:lvl5pPr>
            <a:lvl6pPr>
              <a:defRPr sz="3200"/>
            </a:lvl6pPr>
            <a:lvl7pPr>
              <a:defRPr sz="3200"/>
            </a:lvl7pPr>
            <a:lvl8pPr>
              <a:defRPr sz="3200"/>
            </a:lvl8pPr>
            <a:lvl9pPr>
              <a:defRPr sz="32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756128" y="2237694"/>
            <a:ext cx="4975206" cy="7314583"/>
          </a:xfrm>
        </p:spPr>
        <p:txBody>
          <a:bodyPr/>
          <a:lstStyle>
            <a:lvl1pPr marL="0" indent="0">
              <a:buNone/>
              <a:defRPr sz="2300"/>
            </a:lvl1pPr>
            <a:lvl2pPr marL="737564" indent="0">
              <a:buNone/>
              <a:defRPr sz="2000"/>
            </a:lvl2pPr>
            <a:lvl3pPr marL="1475128" indent="0">
              <a:buNone/>
              <a:defRPr sz="1600"/>
            </a:lvl3pPr>
            <a:lvl4pPr marL="2212693" indent="0">
              <a:buNone/>
              <a:defRPr sz="1500"/>
            </a:lvl4pPr>
            <a:lvl5pPr marL="2950257" indent="0">
              <a:buNone/>
              <a:defRPr sz="1500"/>
            </a:lvl5pPr>
            <a:lvl6pPr marL="3687821" indent="0">
              <a:buNone/>
              <a:defRPr sz="1500"/>
            </a:lvl6pPr>
            <a:lvl7pPr marL="4425385" indent="0">
              <a:buNone/>
              <a:defRPr sz="1500"/>
            </a:lvl7pPr>
            <a:lvl8pPr marL="5162949" indent="0">
              <a:buNone/>
              <a:defRPr sz="1500"/>
            </a:lvl8pPr>
            <a:lvl9pPr marL="5900513" indent="0">
              <a:buNone/>
              <a:defRPr sz="15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783797BC-6493-4DB3-BF4E-A7F9E4EEA79D}" type="datetimeFigureOut">
              <a:rPr kumimoji="1" lang="ja-JP" altLang="en-US" smtClean="0"/>
              <a:t>2025/2/17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E29B487-7D2F-400F-9590-8648E8D839F9}" type="slidenum">
              <a:rPr kumimoji="1" lang="ja-JP" altLang="en-US" smtClean="0"/>
              <a:t>‹#›</a:t>
            </a:fld>
            <a:endParaRPr kumimoji="1" lang="ja-JP" altLang="en-US"/>
          </a:p>
        </p:txBody>
      </p:sp>
    </p:spTree>
    <p:extLst>
      <p:ext uri="{BB962C8B-B14F-4D97-AF65-F5344CB8AC3E}">
        <p14:creationId xmlns:p14="http://schemas.microsoft.com/office/powerpoint/2010/main" val="14184100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964121" y="7485381"/>
            <a:ext cx="9073515" cy="883691"/>
          </a:xfrm>
        </p:spPr>
        <p:txBody>
          <a:bodyPr anchor="b"/>
          <a:lstStyle>
            <a:lvl1pPr algn="l">
              <a:defRPr sz="3200" b="1"/>
            </a:lvl1pPr>
          </a:lstStyle>
          <a:p>
            <a:r>
              <a:rPr kumimoji="1" lang="ja-JP" altLang="en-US"/>
              <a:t>マスター タイトルの書式設定</a:t>
            </a:r>
          </a:p>
        </p:txBody>
      </p:sp>
      <p:sp>
        <p:nvSpPr>
          <p:cNvPr id="3" name="図プレースホルダー 2"/>
          <p:cNvSpPr>
            <a:spLocks noGrp="1"/>
          </p:cNvSpPr>
          <p:nvPr>
            <p:ph type="pic" idx="1"/>
          </p:nvPr>
        </p:nvSpPr>
        <p:spPr>
          <a:xfrm>
            <a:off x="2964121" y="955475"/>
            <a:ext cx="9073515" cy="6416040"/>
          </a:xfrm>
        </p:spPr>
        <p:txBody>
          <a:bodyPr/>
          <a:lstStyle>
            <a:lvl1pPr marL="0" indent="0">
              <a:buNone/>
              <a:defRPr sz="5200"/>
            </a:lvl1pPr>
            <a:lvl2pPr marL="737564" indent="0">
              <a:buNone/>
              <a:defRPr sz="4500"/>
            </a:lvl2pPr>
            <a:lvl3pPr marL="1475128" indent="0">
              <a:buNone/>
              <a:defRPr sz="3900"/>
            </a:lvl3pPr>
            <a:lvl4pPr marL="2212693" indent="0">
              <a:buNone/>
              <a:defRPr sz="3200"/>
            </a:lvl4pPr>
            <a:lvl5pPr marL="2950257" indent="0">
              <a:buNone/>
              <a:defRPr sz="3200"/>
            </a:lvl5pPr>
            <a:lvl6pPr marL="3687821" indent="0">
              <a:buNone/>
              <a:defRPr sz="3200"/>
            </a:lvl6pPr>
            <a:lvl7pPr marL="4425385" indent="0">
              <a:buNone/>
              <a:defRPr sz="3200"/>
            </a:lvl7pPr>
            <a:lvl8pPr marL="5162949" indent="0">
              <a:buNone/>
              <a:defRPr sz="3200"/>
            </a:lvl8pPr>
            <a:lvl9pPr marL="5900513" indent="0">
              <a:buNone/>
              <a:defRPr sz="3200"/>
            </a:lvl9pPr>
          </a:lstStyle>
          <a:p>
            <a:endParaRPr kumimoji="1" lang="ja-JP" altLang="en-US"/>
          </a:p>
        </p:txBody>
      </p:sp>
      <p:sp>
        <p:nvSpPr>
          <p:cNvPr id="4" name="テキスト プレースホルダー 3"/>
          <p:cNvSpPr>
            <a:spLocks noGrp="1"/>
          </p:cNvSpPr>
          <p:nvPr>
            <p:ph type="body" sz="half" idx="2"/>
          </p:nvPr>
        </p:nvSpPr>
        <p:spPr>
          <a:xfrm>
            <a:off x="2964121" y="8369072"/>
            <a:ext cx="9073515" cy="1254989"/>
          </a:xfrm>
        </p:spPr>
        <p:txBody>
          <a:bodyPr/>
          <a:lstStyle>
            <a:lvl1pPr marL="0" indent="0">
              <a:buNone/>
              <a:defRPr sz="2300"/>
            </a:lvl1pPr>
            <a:lvl2pPr marL="737564" indent="0">
              <a:buNone/>
              <a:defRPr sz="2000"/>
            </a:lvl2pPr>
            <a:lvl3pPr marL="1475128" indent="0">
              <a:buNone/>
              <a:defRPr sz="1600"/>
            </a:lvl3pPr>
            <a:lvl4pPr marL="2212693" indent="0">
              <a:buNone/>
              <a:defRPr sz="1500"/>
            </a:lvl4pPr>
            <a:lvl5pPr marL="2950257" indent="0">
              <a:buNone/>
              <a:defRPr sz="1500"/>
            </a:lvl5pPr>
            <a:lvl6pPr marL="3687821" indent="0">
              <a:buNone/>
              <a:defRPr sz="1500"/>
            </a:lvl6pPr>
            <a:lvl7pPr marL="4425385" indent="0">
              <a:buNone/>
              <a:defRPr sz="1500"/>
            </a:lvl7pPr>
            <a:lvl8pPr marL="5162949" indent="0">
              <a:buNone/>
              <a:defRPr sz="1500"/>
            </a:lvl8pPr>
            <a:lvl9pPr marL="5900513" indent="0">
              <a:buNone/>
              <a:defRPr sz="15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783797BC-6493-4DB3-BF4E-A7F9E4EEA79D}" type="datetimeFigureOut">
              <a:rPr kumimoji="1" lang="ja-JP" altLang="en-US" smtClean="0"/>
              <a:t>2025/2/17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E29B487-7D2F-400F-9590-8648E8D839F9}" type="slidenum">
              <a:rPr kumimoji="1" lang="ja-JP" altLang="en-US" smtClean="0"/>
              <a:t>‹#›</a:t>
            </a:fld>
            <a:endParaRPr kumimoji="1" lang="ja-JP" altLang="en-US"/>
          </a:p>
        </p:txBody>
      </p:sp>
    </p:spTree>
    <p:extLst>
      <p:ext uri="{BB962C8B-B14F-4D97-AF65-F5344CB8AC3E}">
        <p14:creationId xmlns:p14="http://schemas.microsoft.com/office/powerpoint/2010/main" val="28840364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756126" y="428232"/>
            <a:ext cx="13610273" cy="1782233"/>
          </a:xfrm>
          <a:prstGeom prst="rect">
            <a:avLst/>
          </a:prstGeom>
        </p:spPr>
        <p:txBody>
          <a:bodyPr vert="horz" lIns="147513" tIns="73756" rIns="147513" bIns="73756"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756126" y="2495128"/>
            <a:ext cx="13610273" cy="7057149"/>
          </a:xfrm>
          <a:prstGeom prst="rect">
            <a:avLst/>
          </a:prstGeom>
        </p:spPr>
        <p:txBody>
          <a:bodyPr vert="horz" lIns="147513" tIns="73756" rIns="147513" bIns="73756"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756126" y="9911199"/>
            <a:ext cx="3528589" cy="569325"/>
          </a:xfrm>
          <a:prstGeom prst="rect">
            <a:avLst/>
          </a:prstGeom>
        </p:spPr>
        <p:txBody>
          <a:bodyPr vert="horz" lIns="147513" tIns="73756" rIns="147513" bIns="73756" rtlCol="0" anchor="ctr"/>
          <a:lstStyle>
            <a:lvl1pPr algn="l">
              <a:defRPr sz="2000">
                <a:solidFill>
                  <a:schemeClr val="tx1">
                    <a:tint val="75000"/>
                  </a:schemeClr>
                </a:solidFill>
              </a:defRPr>
            </a:lvl1pPr>
          </a:lstStyle>
          <a:p>
            <a:fld id="{783797BC-6493-4DB3-BF4E-A7F9E4EEA79D}" type="datetimeFigureOut">
              <a:rPr kumimoji="1" lang="ja-JP" altLang="en-US" smtClean="0"/>
              <a:t>2025/2/17</a:t>
            </a:fld>
            <a:endParaRPr kumimoji="1" lang="ja-JP" altLang="en-US"/>
          </a:p>
        </p:txBody>
      </p:sp>
      <p:sp>
        <p:nvSpPr>
          <p:cNvPr id="5" name="フッター プレースホルダー 4"/>
          <p:cNvSpPr>
            <a:spLocks noGrp="1"/>
          </p:cNvSpPr>
          <p:nvPr>
            <p:ph type="ftr" sz="quarter" idx="3"/>
          </p:nvPr>
        </p:nvSpPr>
        <p:spPr>
          <a:xfrm>
            <a:off x="5166863" y="9911199"/>
            <a:ext cx="4788800" cy="569325"/>
          </a:xfrm>
          <a:prstGeom prst="rect">
            <a:avLst/>
          </a:prstGeom>
        </p:spPr>
        <p:txBody>
          <a:bodyPr vert="horz" lIns="147513" tIns="73756" rIns="147513" bIns="73756" rtlCol="0" anchor="ctr"/>
          <a:lstStyle>
            <a:lvl1pPr algn="ctr">
              <a:defRPr sz="20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10837810" y="9911199"/>
            <a:ext cx="3528589" cy="569325"/>
          </a:xfrm>
          <a:prstGeom prst="rect">
            <a:avLst/>
          </a:prstGeom>
        </p:spPr>
        <p:txBody>
          <a:bodyPr vert="horz" lIns="147513" tIns="73756" rIns="147513" bIns="73756" rtlCol="0" anchor="ctr"/>
          <a:lstStyle>
            <a:lvl1pPr algn="r">
              <a:defRPr sz="2000">
                <a:solidFill>
                  <a:schemeClr val="tx1">
                    <a:tint val="75000"/>
                  </a:schemeClr>
                </a:solidFill>
              </a:defRPr>
            </a:lvl1pPr>
          </a:lstStyle>
          <a:p>
            <a:fld id="{0E29B487-7D2F-400F-9590-8648E8D839F9}" type="slidenum">
              <a:rPr kumimoji="1" lang="ja-JP" altLang="en-US" smtClean="0"/>
              <a:t>‹#›</a:t>
            </a:fld>
            <a:endParaRPr kumimoji="1" lang="ja-JP" altLang="en-US"/>
          </a:p>
        </p:txBody>
      </p:sp>
    </p:spTree>
    <p:extLst>
      <p:ext uri="{BB962C8B-B14F-4D97-AF65-F5344CB8AC3E}">
        <p14:creationId xmlns:p14="http://schemas.microsoft.com/office/powerpoint/2010/main" val="31498711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475128" rtl="0" eaLnBrk="1" latinLnBrk="0" hangingPunct="1">
        <a:spcBef>
          <a:spcPct val="0"/>
        </a:spcBef>
        <a:buNone/>
        <a:defRPr kumimoji="1" sz="7100" kern="1200">
          <a:solidFill>
            <a:schemeClr val="tx1"/>
          </a:solidFill>
          <a:latin typeface="+mj-lt"/>
          <a:ea typeface="+mj-ea"/>
          <a:cs typeface="+mj-cs"/>
        </a:defRPr>
      </a:lvl1pPr>
    </p:titleStyle>
    <p:bodyStyle>
      <a:lvl1pPr marL="553173" indent="-553173" algn="l" defTabSz="1475128" rtl="0" eaLnBrk="1" latinLnBrk="0" hangingPunct="1">
        <a:spcBef>
          <a:spcPct val="20000"/>
        </a:spcBef>
        <a:buFont typeface="Arial" pitchFamily="34" charset="0"/>
        <a:buChar char="•"/>
        <a:defRPr kumimoji="1" sz="5200" kern="1200">
          <a:solidFill>
            <a:schemeClr val="tx1"/>
          </a:solidFill>
          <a:latin typeface="+mn-lt"/>
          <a:ea typeface="+mn-ea"/>
          <a:cs typeface="+mn-cs"/>
        </a:defRPr>
      </a:lvl1pPr>
      <a:lvl2pPr marL="1198542" indent="-460978" algn="l" defTabSz="1475128" rtl="0" eaLnBrk="1" latinLnBrk="0" hangingPunct="1">
        <a:spcBef>
          <a:spcPct val="20000"/>
        </a:spcBef>
        <a:buFont typeface="Arial" pitchFamily="34" charset="0"/>
        <a:buChar char="–"/>
        <a:defRPr kumimoji="1" sz="4500" kern="1200">
          <a:solidFill>
            <a:schemeClr val="tx1"/>
          </a:solidFill>
          <a:latin typeface="+mn-lt"/>
          <a:ea typeface="+mn-ea"/>
          <a:cs typeface="+mn-cs"/>
        </a:defRPr>
      </a:lvl2pPr>
      <a:lvl3pPr marL="1843910" indent="-368782" algn="l" defTabSz="1475128" rtl="0" eaLnBrk="1" latinLnBrk="0" hangingPunct="1">
        <a:spcBef>
          <a:spcPct val="20000"/>
        </a:spcBef>
        <a:buFont typeface="Arial" pitchFamily="34" charset="0"/>
        <a:buChar char="•"/>
        <a:defRPr kumimoji="1" sz="3900" kern="1200">
          <a:solidFill>
            <a:schemeClr val="tx1"/>
          </a:solidFill>
          <a:latin typeface="+mn-lt"/>
          <a:ea typeface="+mn-ea"/>
          <a:cs typeface="+mn-cs"/>
        </a:defRPr>
      </a:lvl3pPr>
      <a:lvl4pPr marL="2581475" indent="-368782" algn="l" defTabSz="1475128" rtl="0" eaLnBrk="1" latinLnBrk="0" hangingPunct="1">
        <a:spcBef>
          <a:spcPct val="20000"/>
        </a:spcBef>
        <a:buFont typeface="Arial" pitchFamily="34" charset="0"/>
        <a:buChar char="–"/>
        <a:defRPr kumimoji="1" sz="3200" kern="1200">
          <a:solidFill>
            <a:schemeClr val="tx1"/>
          </a:solidFill>
          <a:latin typeface="+mn-lt"/>
          <a:ea typeface="+mn-ea"/>
          <a:cs typeface="+mn-cs"/>
        </a:defRPr>
      </a:lvl4pPr>
      <a:lvl5pPr marL="3319039" indent="-368782" algn="l" defTabSz="1475128" rtl="0" eaLnBrk="1" latinLnBrk="0" hangingPunct="1">
        <a:spcBef>
          <a:spcPct val="20000"/>
        </a:spcBef>
        <a:buFont typeface="Arial" pitchFamily="34" charset="0"/>
        <a:buChar char="»"/>
        <a:defRPr kumimoji="1" sz="3200" kern="1200">
          <a:solidFill>
            <a:schemeClr val="tx1"/>
          </a:solidFill>
          <a:latin typeface="+mn-lt"/>
          <a:ea typeface="+mn-ea"/>
          <a:cs typeface="+mn-cs"/>
        </a:defRPr>
      </a:lvl5pPr>
      <a:lvl6pPr marL="4056603" indent="-368782" algn="l" defTabSz="1475128" rtl="0" eaLnBrk="1" latinLnBrk="0" hangingPunct="1">
        <a:spcBef>
          <a:spcPct val="20000"/>
        </a:spcBef>
        <a:buFont typeface="Arial" pitchFamily="34" charset="0"/>
        <a:buChar char="•"/>
        <a:defRPr kumimoji="1" sz="3200" kern="1200">
          <a:solidFill>
            <a:schemeClr val="tx1"/>
          </a:solidFill>
          <a:latin typeface="+mn-lt"/>
          <a:ea typeface="+mn-ea"/>
          <a:cs typeface="+mn-cs"/>
        </a:defRPr>
      </a:lvl6pPr>
      <a:lvl7pPr marL="4794167" indent="-368782" algn="l" defTabSz="1475128" rtl="0" eaLnBrk="1" latinLnBrk="0" hangingPunct="1">
        <a:spcBef>
          <a:spcPct val="20000"/>
        </a:spcBef>
        <a:buFont typeface="Arial" pitchFamily="34" charset="0"/>
        <a:buChar char="•"/>
        <a:defRPr kumimoji="1" sz="3200" kern="1200">
          <a:solidFill>
            <a:schemeClr val="tx1"/>
          </a:solidFill>
          <a:latin typeface="+mn-lt"/>
          <a:ea typeface="+mn-ea"/>
          <a:cs typeface="+mn-cs"/>
        </a:defRPr>
      </a:lvl7pPr>
      <a:lvl8pPr marL="5531731" indent="-368782" algn="l" defTabSz="1475128" rtl="0" eaLnBrk="1" latinLnBrk="0" hangingPunct="1">
        <a:spcBef>
          <a:spcPct val="20000"/>
        </a:spcBef>
        <a:buFont typeface="Arial" pitchFamily="34" charset="0"/>
        <a:buChar char="•"/>
        <a:defRPr kumimoji="1" sz="3200" kern="1200">
          <a:solidFill>
            <a:schemeClr val="tx1"/>
          </a:solidFill>
          <a:latin typeface="+mn-lt"/>
          <a:ea typeface="+mn-ea"/>
          <a:cs typeface="+mn-cs"/>
        </a:defRPr>
      </a:lvl8pPr>
      <a:lvl9pPr marL="6269296" indent="-368782" algn="l" defTabSz="1475128" rtl="0" eaLnBrk="1" latinLnBrk="0" hangingPunct="1">
        <a:spcBef>
          <a:spcPct val="20000"/>
        </a:spcBef>
        <a:buFont typeface="Arial" pitchFamily="34" charset="0"/>
        <a:buChar char="•"/>
        <a:defRPr kumimoji="1" sz="3200" kern="1200">
          <a:solidFill>
            <a:schemeClr val="tx1"/>
          </a:solidFill>
          <a:latin typeface="+mn-lt"/>
          <a:ea typeface="+mn-ea"/>
          <a:cs typeface="+mn-cs"/>
        </a:defRPr>
      </a:lvl9pPr>
    </p:bodyStyle>
    <p:otherStyle>
      <a:defPPr>
        <a:defRPr lang="ja-JP"/>
      </a:defPPr>
      <a:lvl1pPr marL="0" algn="l" defTabSz="1475128" rtl="0" eaLnBrk="1" latinLnBrk="0" hangingPunct="1">
        <a:defRPr kumimoji="1" sz="2900" kern="1200">
          <a:solidFill>
            <a:schemeClr val="tx1"/>
          </a:solidFill>
          <a:latin typeface="+mn-lt"/>
          <a:ea typeface="+mn-ea"/>
          <a:cs typeface="+mn-cs"/>
        </a:defRPr>
      </a:lvl1pPr>
      <a:lvl2pPr marL="737564" algn="l" defTabSz="1475128" rtl="0" eaLnBrk="1" latinLnBrk="0" hangingPunct="1">
        <a:defRPr kumimoji="1" sz="2900" kern="1200">
          <a:solidFill>
            <a:schemeClr val="tx1"/>
          </a:solidFill>
          <a:latin typeface="+mn-lt"/>
          <a:ea typeface="+mn-ea"/>
          <a:cs typeface="+mn-cs"/>
        </a:defRPr>
      </a:lvl2pPr>
      <a:lvl3pPr marL="1475128" algn="l" defTabSz="1475128" rtl="0" eaLnBrk="1" latinLnBrk="0" hangingPunct="1">
        <a:defRPr kumimoji="1" sz="2900" kern="1200">
          <a:solidFill>
            <a:schemeClr val="tx1"/>
          </a:solidFill>
          <a:latin typeface="+mn-lt"/>
          <a:ea typeface="+mn-ea"/>
          <a:cs typeface="+mn-cs"/>
        </a:defRPr>
      </a:lvl3pPr>
      <a:lvl4pPr marL="2212693" algn="l" defTabSz="1475128" rtl="0" eaLnBrk="1" latinLnBrk="0" hangingPunct="1">
        <a:defRPr kumimoji="1" sz="2900" kern="1200">
          <a:solidFill>
            <a:schemeClr val="tx1"/>
          </a:solidFill>
          <a:latin typeface="+mn-lt"/>
          <a:ea typeface="+mn-ea"/>
          <a:cs typeface="+mn-cs"/>
        </a:defRPr>
      </a:lvl4pPr>
      <a:lvl5pPr marL="2950257" algn="l" defTabSz="1475128" rtl="0" eaLnBrk="1" latinLnBrk="0" hangingPunct="1">
        <a:defRPr kumimoji="1" sz="2900" kern="1200">
          <a:solidFill>
            <a:schemeClr val="tx1"/>
          </a:solidFill>
          <a:latin typeface="+mn-lt"/>
          <a:ea typeface="+mn-ea"/>
          <a:cs typeface="+mn-cs"/>
        </a:defRPr>
      </a:lvl5pPr>
      <a:lvl6pPr marL="3687821" algn="l" defTabSz="1475128" rtl="0" eaLnBrk="1" latinLnBrk="0" hangingPunct="1">
        <a:defRPr kumimoji="1" sz="2900" kern="1200">
          <a:solidFill>
            <a:schemeClr val="tx1"/>
          </a:solidFill>
          <a:latin typeface="+mn-lt"/>
          <a:ea typeface="+mn-ea"/>
          <a:cs typeface="+mn-cs"/>
        </a:defRPr>
      </a:lvl6pPr>
      <a:lvl7pPr marL="4425385" algn="l" defTabSz="1475128" rtl="0" eaLnBrk="1" latinLnBrk="0" hangingPunct="1">
        <a:defRPr kumimoji="1" sz="2900" kern="1200">
          <a:solidFill>
            <a:schemeClr val="tx1"/>
          </a:solidFill>
          <a:latin typeface="+mn-lt"/>
          <a:ea typeface="+mn-ea"/>
          <a:cs typeface="+mn-cs"/>
        </a:defRPr>
      </a:lvl7pPr>
      <a:lvl8pPr marL="5162949" algn="l" defTabSz="1475128" rtl="0" eaLnBrk="1" latinLnBrk="0" hangingPunct="1">
        <a:defRPr kumimoji="1" sz="2900" kern="1200">
          <a:solidFill>
            <a:schemeClr val="tx1"/>
          </a:solidFill>
          <a:latin typeface="+mn-lt"/>
          <a:ea typeface="+mn-ea"/>
          <a:cs typeface="+mn-cs"/>
        </a:defRPr>
      </a:lvl8pPr>
      <a:lvl9pPr marL="5900513" algn="l" defTabSz="1475128" rtl="0" eaLnBrk="1" latinLnBrk="0" hangingPunct="1">
        <a:defRPr kumimoji="1" sz="2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0.jpeg"/><Relationship Id="rId18" Type="http://schemas.openxmlformats.org/officeDocument/2006/relationships/image" Target="https://visualix.jp/wp-content/uploads/2022/04/HALO_3.jpeg" TargetMode="External"/><Relationship Id="rId3" Type="http://schemas.openxmlformats.org/officeDocument/2006/relationships/image" Target="../media/image2.png"/><Relationship Id="rId21" Type="http://schemas.openxmlformats.org/officeDocument/2006/relationships/image" Target="../media/image17.png"/><Relationship Id="rId7" Type="http://schemas.openxmlformats.org/officeDocument/2006/relationships/image" Target="../media/image6.png"/><Relationship Id="rId12" Type="http://schemas.openxmlformats.org/officeDocument/2006/relationships/image" Target="https://qr.quel.jp/tmp/91eb90c8a99e2f81f69e1a2d26e086467a061110.png" TargetMode="External"/><Relationship Id="rId17" Type="http://schemas.openxmlformats.org/officeDocument/2006/relationships/image" Target="../media/image14.jpeg"/><Relationship Id="rId2" Type="http://schemas.openxmlformats.org/officeDocument/2006/relationships/image" Target="../media/image1.png"/><Relationship Id="rId16" Type="http://schemas.openxmlformats.org/officeDocument/2006/relationships/image" Target="../media/image13.jpeg"/><Relationship Id="rId20"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9.png"/><Relationship Id="rId24" Type="http://schemas.openxmlformats.org/officeDocument/2006/relationships/image" Target="../media/image20.png"/><Relationship Id="rId5" Type="http://schemas.openxmlformats.org/officeDocument/2006/relationships/image" Target="../media/image4.jpeg"/><Relationship Id="rId15" Type="http://schemas.openxmlformats.org/officeDocument/2006/relationships/image" Target="../media/image12.png"/><Relationship Id="rId23" Type="http://schemas.openxmlformats.org/officeDocument/2006/relationships/image" Target="../media/image19.png"/><Relationship Id="rId10" Type="http://schemas.openxmlformats.org/officeDocument/2006/relationships/image" Target="http://recruit.applied-g.jp/2020/wp-content/uploads/2019/09/IMG_5784_R.jpg" TargetMode="External"/><Relationship Id="rId19" Type="http://schemas.openxmlformats.org/officeDocument/2006/relationships/image" Target="../media/image15.png"/><Relationship Id="rId4" Type="http://schemas.openxmlformats.org/officeDocument/2006/relationships/image" Target="../media/image3.png"/><Relationship Id="rId9" Type="http://schemas.openxmlformats.org/officeDocument/2006/relationships/image" Target="../media/image8.jpeg"/><Relationship Id="rId14" Type="http://schemas.openxmlformats.org/officeDocument/2006/relationships/image" Target="../media/image11.jpeg"/><Relationship Id="rId22" Type="http://schemas.openxmlformats.org/officeDocument/2006/relationships/image" Target="../media/image18.png"/></Relationships>
</file>

<file path=ppt/slides/_rels/slide2.xml.rels><?xml version="1.0" encoding="UTF-8" standalone="yes"?>
<Relationships xmlns="http://schemas.openxmlformats.org/package/2006/relationships"><Relationship Id="rId13" Type="http://schemas.openxmlformats.org/officeDocument/2006/relationships/image" Target="../media/image29.png"/><Relationship Id="rId18" Type="http://schemas.openxmlformats.org/officeDocument/2006/relationships/image" Target="../media/image34.png"/><Relationship Id="rId26" Type="http://schemas.openxmlformats.org/officeDocument/2006/relationships/image" Target="https://lh5.googleusercontent.com/proxy/l_C6MtFGbyv4WgWbGerS3XMTcVogJQB09gX_I4Rr2onq2R1oQqGKqRNcxDFOSAh8FrbYPaArwc3QUBNPMJnaB2OJeR4v6cFgZNNArapV3lQFSuFLWrhVjwx8hrI5cUZr" TargetMode="External"/><Relationship Id="rId3" Type="http://schemas.openxmlformats.org/officeDocument/2006/relationships/image" Target="../media/image21.png"/><Relationship Id="rId21" Type="http://schemas.openxmlformats.org/officeDocument/2006/relationships/image" Target="../media/image36.png"/><Relationship Id="rId34" Type="http://schemas.openxmlformats.org/officeDocument/2006/relationships/image" Target="https://livedoor.blogimg.jp/ocworks/imgs/3/f/3f9393a6.png" TargetMode="External"/><Relationship Id="rId7" Type="http://schemas.openxmlformats.org/officeDocument/2006/relationships/image" Target="../media/image23.jpeg"/><Relationship Id="rId12" Type="http://schemas.openxmlformats.org/officeDocument/2006/relationships/image" Target="../media/image28.png"/><Relationship Id="rId17" Type="http://schemas.openxmlformats.org/officeDocument/2006/relationships/image" Target="../media/image33.png"/><Relationship Id="rId25" Type="http://schemas.openxmlformats.org/officeDocument/2006/relationships/image" Target="../media/image38.png"/><Relationship Id="rId33" Type="http://schemas.openxmlformats.org/officeDocument/2006/relationships/image" Target="../media/image44.jpeg"/><Relationship Id="rId2" Type="http://schemas.openxmlformats.org/officeDocument/2006/relationships/image" Target="../media/image13.jpeg"/><Relationship Id="rId16" Type="http://schemas.openxmlformats.org/officeDocument/2006/relationships/image" Target="../media/image32.jpeg"/><Relationship Id="rId20" Type="http://schemas.openxmlformats.org/officeDocument/2006/relationships/image" Target="https://www.pc-koubou.jp/upload/save_image/09051545_66d953809887c.jpg" TargetMode="External"/><Relationship Id="rId29" Type="http://schemas.openxmlformats.org/officeDocument/2006/relationships/image" Target="https://www.kojima.net/ito/img_public/prod/076134/076134580/0761345801041/IMG_PATH_L/sp/0761345801041_A01.jpg" TargetMode="External"/><Relationship Id="rId1" Type="http://schemas.openxmlformats.org/officeDocument/2006/relationships/slideLayout" Target="../slideLayouts/slideLayout2.xml"/><Relationship Id="rId6" Type="http://schemas.openxmlformats.org/officeDocument/2006/relationships/image" Target="https://www.links.co.jp/wp-content/uploads/2016/04/80PLUS-PLATINUM.jpg" TargetMode="External"/><Relationship Id="rId11" Type="http://schemas.openxmlformats.org/officeDocument/2006/relationships/image" Target="../media/image27.png"/><Relationship Id="rId24" Type="http://schemas.openxmlformats.org/officeDocument/2006/relationships/image" Target="https://encrypted-tbn0.gstatic.com/images?q=tbn:ANd9GcSmnxaD6km9Q9bEk__8ijlT5k9A-eT4NzV1jQ&amp;s" TargetMode="External"/><Relationship Id="rId32" Type="http://schemas.openxmlformats.org/officeDocument/2006/relationships/image" Target="../media/image43.png"/><Relationship Id="rId5" Type="http://schemas.openxmlformats.org/officeDocument/2006/relationships/image" Target="../media/image22.jpeg"/><Relationship Id="rId15" Type="http://schemas.openxmlformats.org/officeDocument/2006/relationships/image" Target="../media/image31.jpeg"/><Relationship Id="rId23" Type="http://schemas.openxmlformats.org/officeDocument/2006/relationships/image" Target="../media/image37.jpeg"/><Relationship Id="rId28" Type="http://schemas.openxmlformats.org/officeDocument/2006/relationships/image" Target="../media/image40.jpeg"/><Relationship Id="rId36" Type="http://schemas.openxmlformats.org/officeDocument/2006/relationships/image" Target="../media/image46.png"/><Relationship Id="rId10" Type="http://schemas.openxmlformats.org/officeDocument/2006/relationships/image" Target="../media/image26.png"/><Relationship Id="rId19" Type="http://schemas.openxmlformats.org/officeDocument/2006/relationships/image" Target="../media/image35.jpeg"/><Relationship Id="rId31" Type="http://schemas.openxmlformats.org/officeDocument/2006/relationships/image" Target="../media/image42.png"/><Relationship Id="rId4" Type="http://schemas.openxmlformats.org/officeDocument/2006/relationships/image" Target="https://bto-pc.applied.ne.jp/sysimg/ecnext/Be-Clia-CAD-Type-Z14-i9K-4080S_1.png" TargetMode="External"/><Relationship Id="rId9" Type="http://schemas.openxmlformats.org/officeDocument/2006/relationships/image" Target="../media/image25.png"/><Relationship Id="rId14" Type="http://schemas.openxmlformats.org/officeDocument/2006/relationships/image" Target="../media/image30.png"/><Relationship Id="rId22" Type="http://schemas.openxmlformats.org/officeDocument/2006/relationships/image" Target="https://www.intel.com/content/dam/www/central-libraries/us/en/images/2023-01/badge-xeon-workstation-w9.png" TargetMode="External"/><Relationship Id="rId27" Type="http://schemas.openxmlformats.org/officeDocument/2006/relationships/image" Target="../media/image39.png"/><Relationship Id="rId30" Type="http://schemas.openxmlformats.org/officeDocument/2006/relationships/image" Target="../media/image41.png"/><Relationship Id="rId35" Type="http://schemas.openxmlformats.org/officeDocument/2006/relationships/image" Target="../media/image45.jpeg"/><Relationship Id="rId8"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p:cNvGrpSpPr>
            <a:grpSpLocks/>
          </p:cNvGrpSpPr>
          <p:nvPr/>
        </p:nvGrpSpPr>
        <p:grpSpPr bwMode="auto">
          <a:xfrm>
            <a:off x="0" y="274"/>
            <a:ext cx="15137518" cy="10693126"/>
            <a:chOff x="-18" y="20"/>
            <a:chExt cx="23872" cy="16864"/>
          </a:xfrm>
        </p:grpSpPr>
        <p:pic>
          <p:nvPicPr>
            <p:cNvPr id="1027" name="Picture 3" descr="91264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9677" y="2250"/>
              <a:ext cx="16397" cy="1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a:spLocks noChangeArrowheads="1"/>
            </p:cNvSpPr>
            <p:nvPr/>
          </p:nvSpPr>
          <p:spPr bwMode="auto">
            <a:xfrm>
              <a:off x="12863" y="9092"/>
              <a:ext cx="10077" cy="3088"/>
            </a:xfrm>
            <a:prstGeom prst="rect">
              <a:avLst/>
            </a:prstGeom>
            <a:solidFill>
              <a:srgbClr val="C6D9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grpSp>
          <p:nvGrpSpPr>
            <p:cNvPr id="6" name="Group 5"/>
            <p:cNvGrpSpPr>
              <a:grpSpLocks/>
            </p:cNvGrpSpPr>
            <p:nvPr/>
          </p:nvGrpSpPr>
          <p:grpSpPr bwMode="auto">
            <a:xfrm>
              <a:off x="817" y="944"/>
              <a:ext cx="10374" cy="14638"/>
              <a:chOff x="817" y="944"/>
              <a:chExt cx="10374" cy="14638"/>
            </a:xfrm>
          </p:grpSpPr>
          <p:pic>
            <p:nvPicPr>
              <p:cNvPr id="1030" name="図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77" y="985"/>
                <a:ext cx="4651" cy="6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WordArt 7"/>
              <p:cNvSpPr>
                <a:spLocks noChangeArrowheads="1" noChangeShapeType="1" noTextEdit="1"/>
              </p:cNvSpPr>
              <p:nvPr/>
            </p:nvSpPr>
            <p:spPr bwMode="auto">
              <a:xfrm>
                <a:off x="1043" y="2050"/>
                <a:ext cx="6657" cy="269"/>
              </a:xfrm>
              <a:prstGeom prst="rect">
                <a:avLst/>
              </a:prstGeom>
              <a:extLst>
                <a:ext uri="{91240B29-F687-4F45-9708-019B960494DF}">
                  <a14:hiddenLine xmlns:a14="http://schemas.microsoft.com/office/drawing/2010/main" w="7620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0000"/>
                    </a:solidFill>
                    <a:effectLst/>
                    <a:latin typeface="ヒラギノ角ゴ6"/>
                    <a:ea typeface="ヒラギノ角ゴ6"/>
                  </a:rPr>
                  <a:t>幅広いネットワーク</a:t>
                </a:r>
                <a:r>
                  <a:rPr lang="en-US" altLang="ja-JP" sz="1000" kern="10" spc="0">
                    <a:ln>
                      <a:noFill/>
                    </a:ln>
                    <a:solidFill>
                      <a:srgbClr val="000000"/>
                    </a:solidFill>
                    <a:effectLst/>
                    <a:latin typeface="ヒラギノ角ゴ6"/>
                    <a:ea typeface="ヒラギノ角ゴ6"/>
                  </a:rPr>
                  <a:t>!</a:t>
                </a:r>
                <a:r>
                  <a:rPr lang="ja-JP" altLang="en-US" sz="1000" kern="10" spc="0">
                    <a:ln>
                      <a:noFill/>
                    </a:ln>
                    <a:solidFill>
                      <a:srgbClr val="000000"/>
                    </a:solidFill>
                    <a:effectLst/>
                    <a:latin typeface="ヒラギノ角ゴ6"/>
                    <a:ea typeface="ヒラギノ角ゴ6"/>
                  </a:rPr>
                  <a:t>日本全国どこでもご対応できます</a:t>
                </a:r>
                <a:r>
                  <a:rPr lang="en-US" altLang="ja-JP" sz="1000" kern="10" spc="0">
                    <a:ln>
                      <a:noFill/>
                    </a:ln>
                    <a:solidFill>
                      <a:srgbClr val="000000"/>
                    </a:solidFill>
                    <a:effectLst/>
                    <a:latin typeface="ヒラギノ角ゴ6"/>
                    <a:ea typeface="ヒラギノ角ゴ6"/>
                  </a:rPr>
                  <a:t>!</a:t>
                </a:r>
                <a:endParaRPr lang="ja-JP" altLang="en-US" sz="1000" kern="10" spc="0">
                  <a:ln>
                    <a:noFill/>
                  </a:ln>
                  <a:solidFill>
                    <a:srgbClr val="000000"/>
                  </a:solidFill>
                  <a:effectLst/>
                  <a:latin typeface="ヒラギノ角ゴ6"/>
                  <a:ea typeface="ヒラギノ角ゴ6"/>
                </a:endParaRPr>
              </a:p>
            </p:txBody>
          </p:sp>
          <p:pic>
            <p:nvPicPr>
              <p:cNvPr id="1032" name="図 2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6" y="2572"/>
                <a:ext cx="1737" cy="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正方形/長方形 4"/>
              <p:cNvSpPr>
                <a:spLocks noChangeAspect="1" noChangeArrowheads="1"/>
              </p:cNvSpPr>
              <p:nvPr/>
            </p:nvSpPr>
            <p:spPr bwMode="auto">
              <a:xfrm>
                <a:off x="1112" y="1366"/>
                <a:ext cx="2829" cy="695"/>
              </a:xfrm>
              <a:prstGeom prst="rect">
                <a:avLst/>
              </a:prstGeom>
              <a:solidFill>
                <a:srgbClr val="FFFFFF"/>
              </a:solidFill>
              <a:ln>
                <a:noFill/>
              </a:ln>
              <a:extLst>
                <a:ext uri="{91240B29-F687-4F45-9708-019B960494DF}">
                  <a14:hiddenLine xmlns:a14="http://schemas.microsoft.com/office/drawing/2010/main" w="38100" algn="ctr">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ja-JP" altLang="en-US"/>
              </a:p>
            </p:txBody>
          </p:sp>
          <p:pic>
            <p:nvPicPr>
              <p:cNvPr id="1034" name="図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7" y="944"/>
                <a:ext cx="2774" cy="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WordArt 11"/>
              <p:cNvSpPr>
                <a:spLocks noChangeArrowheads="1" noChangeShapeType="1" noTextEdit="1"/>
              </p:cNvSpPr>
              <p:nvPr/>
            </p:nvSpPr>
            <p:spPr bwMode="auto">
              <a:xfrm>
                <a:off x="4018" y="1106"/>
                <a:ext cx="1422" cy="767"/>
              </a:xfrm>
              <a:prstGeom prst="rect">
                <a:avLst/>
              </a:prstGeom>
              <a:extLst>
                <a:ext uri="{91240B29-F687-4F45-9708-019B960494DF}">
                  <a14:hiddenLine xmlns:a14="http://schemas.microsoft.com/office/drawing/2010/main" w="7620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0000"/>
                    </a:solidFill>
                    <a:effectLst/>
                    <a:latin typeface="ヒラギノ角ゴ6"/>
                    <a:ea typeface="ヒラギノ角ゴ6"/>
                  </a:rPr>
                  <a:t>グループ</a:t>
                </a:r>
              </a:p>
              <a:p>
                <a:pPr algn="l" rtl="0">
                  <a:buNone/>
                </a:pPr>
                <a:r>
                  <a:rPr lang="ja-JP" altLang="en-US" sz="1000" kern="10" spc="0">
                    <a:ln>
                      <a:noFill/>
                    </a:ln>
                    <a:solidFill>
                      <a:srgbClr val="000000"/>
                    </a:solidFill>
                    <a:effectLst/>
                    <a:latin typeface="ヒラギノ角ゴ6"/>
                    <a:ea typeface="ヒラギノ角ゴ6"/>
                  </a:rPr>
                  <a:t>総拠点</a:t>
                </a:r>
              </a:p>
            </p:txBody>
          </p:sp>
          <p:sp>
            <p:nvSpPr>
              <p:cNvPr id="29" name="WordArt 12"/>
              <p:cNvSpPr>
                <a:spLocks noChangeArrowheads="1" noChangeShapeType="1" noTextEdit="1"/>
              </p:cNvSpPr>
              <p:nvPr/>
            </p:nvSpPr>
            <p:spPr bwMode="auto">
              <a:xfrm>
                <a:off x="5563" y="1135"/>
                <a:ext cx="1051" cy="769"/>
              </a:xfrm>
              <a:prstGeom prst="rect">
                <a:avLst/>
              </a:prstGeom>
              <a:extLst>
                <a:ext uri="{91240B29-F687-4F45-9708-019B960494DF}">
                  <a14:hiddenLine xmlns:a14="http://schemas.microsoft.com/office/drawing/2010/main" w="7620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en-US" altLang="ja-JP" sz="1000" kern="10" spc="0">
                    <a:ln>
                      <a:noFill/>
                    </a:ln>
                    <a:solidFill>
                      <a:srgbClr val="002060"/>
                    </a:solidFill>
                    <a:effectLst/>
                    <a:latin typeface="ヒラギノ角ゴ6"/>
                    <a:ea typeface="ヒラギノ角ゴ6"/>
                  </a:rPr>
                  <a:t>73</a:t>
                </a:r>
                <a:endParaRPr lang="ja-JP" altLang="en-US" sz="1000" kern="10" spc="0">
                  <a:ln>
                    <a:noFill/>
                  </a:ln>
                  <a:solidFill>
                    <a:srgbClr val="002060"/>
                  </a:solidFill>
                  <a:effectLst/>
                  <a:latin typeface="ヒラギノ角ゴ6"/>
                  <a:ea typeface="ヒラギノ角ゴ6"/>
                </a:endParaRPr>
              </a:p>
            </p:txBody>
          </p:sp>
          <p:sp>
            <p:nvSpPr>
              <p:cNvPr id="30" name="WordArt 13"/>
              <p:cNvSpPr>
                <a:spLocks noChangeArrowheads="1" noChangeShapeType="1" noTextEdit="1"/>
              </p:cNvSpPr>
              <p:nvPr/>
            </p:nvSpPr>
            <p:spPr bwMode="auto">
              <a:xfrm>
                <a:off x="6731" y="1426"/>
                <a:ext cx="969" cy="456"/>
              </a:xfrm>
              <a:prstGeom prst="rect">
                <a:avLst/>
              </a:prstGeom>
              <a:extLst>
                <a:ext uri="{91240B29-F687-4F45-9708-019B960494DF}">
                  <a14:hiddenLine xmlns:a14="http://schemas.microsoft.com/office/drawing/2010/main" w="7620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2060"/>
                    </a:solidFill>
                    <a:effectLst/>
                    <a:latin typeface="ヒラギノ角ゴ6"/>
                    <a:ea typeface="ヒラギノ角ゴ6"/>
                  </a:rPr>
                  <a:t>箇所</a:t>
                </a:r>
              </a:p>
            </p:txBody>
          </p:sp>
          <p:sp>
            <p:nvSpPr>
              <p:cNvPr id="31" name="Line 14"/>
              <p:cNvSpPr>
                <a:spLocks noChangeShapeType="1"/>
              </p:cNvSpPr>
              <p:nvPr/>
            </p:nvSpPr>
            <p:spPr bwMode="auto">
              <a:xfrm>
                <a:off x="866" y="1979"/>
                <a:ext cx="7039"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74295" tIns="8890" rIns="74295" bIns="8890" numCol="1" anchor="t" anchorCtr="0" compatLnSpc="1">
                <a:prstTxWarp prst="textNoShape">
                  <a:avLst/>
                </a:prstTxWarp>
              </a:bodyPr>
              <a:lstStyle/>
              <a:p>
                <a:endParaRPr lang="ja-JP" altLang="en-US"/>
              </a:p>
            </p:txBody>
          </p:sp>
          <p:sp>
            <p:nvSpPr>
              <p:cNvPr id="32" name="WordArt 15"/>
              <p:cNvSpPr>
                <a:spLocks noChangeArrowheads="1" noChangeShapeType="1" noTextEdit="1"/>
              </p:cNvSpPr>
              <p:nvPr/>
            </p:nvSpPr>
            <p:spPr bwMode="auto">
              <a:xfrm>
                <a:off x="2746" y="2658"/>
                <a:ext cx="2395" cy="309"/>
              </a:xfrm>
              <a:prstGeom prst="rect">
                <a:avLst/>
              </a:prstGeom>
              <a:extLst>
                <a:ext uri="{91240B29-F687-4F45-9708-019B960494DF}">
                  <a14:hiddenLine xmlns:a14="http://schemas.microsoft.com/office/drawing/2010/main" w="7620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0000"/>
                    </a:solidFill>
                    <a:effectLst/>
                    <a:latin typeface="ＤＦＧ平成ゴシック体W5"/>
                    <a:ea typeface="ＤＦＧ平成ゴシック体W5"/>
                  </a:rPr>
                  <a:t>パソコン専門商社</a:t>
                </a:r>
              </a:p>
            </p:txBody>
          </p:sp>
          <p:sp>
            <p:nvSpPr>
              <p:cNvPr id="33" name="WordArt 16"/>
              <p:cNvSpPr>
                <a:spLocks noChangeArrowheads="1" noChangeShapeType="1" noTextEdit="1"/>
              </p:cNvSpPr>
              <p:nvPr/>
            </p:nvSpPr>
            <p:spPr bwMode="auto">
              <a:xfrm>
                <a:off x="5329" y="2639"/>
                <a:ext cx="1729" cy="329"/>
              </a:xfrm>
              <a:prstGeom prst="rect">
                <a:avLst/>
              </a:prstGeom>
              <a:extLst>
                <a:ext uri="{91240B29-F687-4F45-9708-019B960494DF}">
                  <a14:hiddenLine xmlns:a14="http://schemas.microsoft.com/office/drawing/2010/main" w="7620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0000"/>
                    </a:solidFill>
                    <a:effectLst/>
                    <a:latin typeface="ヒラギノ角ゴ4"/>
                    <a:ea typeface="ヒラギノ角ゴ4"/>
                  </a:rPr>
                  <a:t>・テクニカルサービス</a:t>
                </a:r>
              </a:p>
              <a:p>
                <a:pPr algn="l" rtl="0">
                  <a:buNone/>
                </a:pPr>
                <a:r>
                  <a:rPr lang="ja-JP" altLang="en-US" sz="1000" kern="10" spc="0">
                    <a:ln>
                      <a:noFill/>
                    </a:ln>
                    <a:solidFill>
                      <a:srgbClr val="000000"/>
                    </a:solidFill>
                    <a:effectLst/>
                    <a:latin typeface="ヒラギノ角ゴ4"/>
                    <a:ea typeface="ヒラギノ角ゴ4"/>
                  </a:rPr>
                  <a:t>・</a:t>
                </a:r>
                <a:r>
                  <a:rPr lang="en-US" altLang="ja-JP" sz="1000" kern="10" spc="0">
                    <a:ln>
                      <a:noFill/>
                    </a:ln>
                    <a:solidFill>
                      <a:srgbClr val="000000"/>
                    </a:solidFill>
                    <a:effectLst/>
                    <a:latin typeface="ヒラギノ角ゴ4"/>
                    <a:ea typeface="ヒラギノ角ゴ4"/>
                  </a:rPr>
                  <a:t>Web</a:t>
                </a:r>
                <a:r>
                  <a:rPr lang="ja-JP" altLang="en-US" sz="1000" kern="10" spc="0">
                    <a:ln>
                      <a:noFill/>
                    </a:ln>
                    <a:solidFill>
                      <a:srgbClr val="000000"/>
                    </a:solidFill>
                    <a:effectLst/>
                    <a:latin typeface="ヒラギノ角ゴ4"/>
                    <a:ea typeface="ヒラギノ角ゴ4"/>
                  </a:rPr>
                  <a:t>・システム受託開発</a:t>
                </a:r>
              </a:p>
            </p:txBody>
          </p:sp>
          <p:sp>
            <p:nvSpPr>
              <p:cNvPr id="34" name="Line 17"/>
              <p:cNvSpPr>
                <a:spLocks noChangeShapeType="1"/>
              </p:cNvSpPr>
              <p:nvPr/>
            </p:nvSpPr>
            <p:spPr bwMode="auto">
              <a:xfrm>
                <a:off x="964" y="3078"/>
                <a:ext cx="6101"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74295" tIns="8890" rIns="74295" bIns="8890" numCol="1" anchor="t" anchorCtr="0" compatLnSpc="1">
                <a:prstTxWarp prst="textNoShape">
                  <a:avLst/>
                </a:prstTxWarp>
              </a:bodyPr>
              <a:lstStyle/>
              <a:p>
                <a:endParaRPr lang="ja-JP" altLang="en-US"/>
              </a:p>
            </p:txBody>
          </p:sp>
          <p:sp>
            <p:nvSpPr>
              <p:cNvPr id="35" name="正方形/長方形 15"/>
              <p:cNvSpPr>
                <a:spLocks noChangeAspect="1" noChangeArrowheads="1"/>
              </p:cNvSpPr>
              <p:nvPr/>
            </p:nvSpPr>
            <p:spPr bwMode="auto">
              <a:xfrm>
                <a:off x="958" y="3245"/>
                <a:ext cx="3319" cy="1242"/>
              </a:xfrm>
              <a:prstGeom prst="rect">
                <a:avLst/>
              </a:prstGeom>
              <a:solidFill>
                <a:srgbClr val="000000">
                  <a:alpha val="20000"/>
                </a:srgbClr>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ja-JP" altLang="en-US"/>
              </a:p>
            </p:txBody>
          </p:sp>
          <p:pic>
            <p:nvPicPr>
              <p:cNvPr id="1043" name="図 1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65" y="3537"/>
                <a:ext cx="878" cy="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WordArt 20"/>
              <p:cNvSpPr>
                <a:spLocks noChangeArrowheads="1" noChangeShapeType="1" noTextEdit="1"/>
              </p:cNvSpPr>
              <p:nvPr/>
            </p:nvSpPr>
            <p:spPr bwMode="auto">
              <a:xfrm>
                <a:off x="1128" y="3355"/>
                <a:ext cx="2109" cy="165"/>
              </a:xfrm>
              <a:prstGeom prst="rect">
                <a:avLst/>
              </a:prstGeom>
              <a:extLst>
                <a:ext uri="{91240B29-F687-4F45-9708-019B960494DF}">
                  <a14:hiddenLine xmlns:a14="http://schemas.microsoft.com/office/drawing/2010/main" w="7620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0000"/>
                    </a:solidFill>
                    <a:effectLst/>
                    <a:latin typeface="ヒラギノ角ゴ5"/>
                    <a:ea typeface="ヒラギノ角ゴ5"/>
                  </a:rPr>
                  <a:t>オリジナル </a:t>
                </a:r>
                <a:r>
                  <a:rPr lang="en-US" altLang="ja-JP" sz="1000" kern="10" spc="0">
                    <a:ln>
                      <a:noFill/>
                    </a:ln>
                    <a:solidFill>
                      <a:srgbClr val="000000"/>
                    </a:solidFill>
                    <a:effectLst/>
                    <a:latin typeface="ヒラギノ角ゴ5"/>
                    <a:ea typeface="ヒラギノ角ゴ5"/>
                  </a:rPr>
                  <a:t>BTO </a:t>
                </a:r>
                <a:r>
                  <a:rPr lang="ja-JP" altLang="en-US" sz="1000" kern="10" spc="0">
                    <a:ln>
                      <a:noFill/>
                    </a:ln>
                    <a:solidFill>
                      <a:srgbClr val="000000"/>
                    </a:solidFill>
                    <a:effectLst/>
                    <a:latin typeface="ヒラギノ角ゴ5"/>
                    <a:ea typeface="ヒラギノ角ゴ5"/>
                  </a:rPr>
                  <a:t>製品の製造</a:t>
                </a:r>
              </a:p>
            </p:txBody>
          </p:sp>
          <p:sp>
            <p:nvSpPr>
              <p:cNvPr id="37" name="WordArt 21"/>
              <p:cNvSpPr>
                <a:spLocks noChangeArrowheads="1" noChangeShapeType="1" noTextEdit="1"/>
              </p:cNvSpPr>
              <p:nvPr/>
            </p:nvSpPr>
            <p:spPr bwMode="auto">
              <a:xfrm>
                <a:off x="1987" y="3638"/>
                <a:ext cx="2112" cy="488"/>
              </a:xfrm>
              <a:prstGeom prst="rect">
                <a:avLst/>
              </a:prstGeom>
              <a:extLst>
                <a:ext uri="{91240B29-F687-4F45-9708-019B960494DF}">
                  <a14:hiddenLine xmlns:a14="http://schemas.microsoft.com/office/drawing/2010/main" w="7620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0000"/>
                    </a:solidFill>
                    <a:effectLst/>
                    <a:latin typeface="ヒラギノ角ゴ3"/>
                    <a:ea typeface="ヒラギノ角ゴ3"/>
                  </a:rPr>
                  <a:t>・用途に応じたラインナップおよびカスタマイズ</a:t>
                </a:r>
              </a:p>
              <a:p>
                <a:pPr algn="l" rtl="0">
                  <a:buNone/>
                </a:pPr>
                <a:r>
                  <a:rPr lang="ja-JP" altLang="en-US" sz="1000" kern="10" spc="0">
                    <a:ln>
                      <a:noFill/>
                    </a:ln>
                    <a:solidFill>
                      <a:srgbClr val="000000"/>
                    </a:solidFill>
                    <a:effectLst/>
                    <a:latin typeface="ヒラギノ角ゴ3"/>
                    <a:ea typeface="ヒラギノ角ゴ3"/>
                  </a:rPr>
                  <a:t>・</a:t>
                </a:r>
                <a:r>
                  <a:rPr lang="en-US" altLang="ja-JP" sz="1000" kern="10" spc="0">
                    <a:ln>
                      <a:noFill/>
                    </a:ln>
                    <a:solidFill>
                      <a:srgbClr val="000000"/>
                    </a:solidFill>
                    <a:effectLst/>
                    <a:latin typeface="ヒラギノ角ゴ3"/>
                    <a:ea typeface="ヒラギノ角ゴ3"/>
                  </a:rPr>
                  <a:t>HPC</a:t>
                </a:r>
                <a:r>
                  <a:rPr lang="ja-JP" altLang="en-US" sz="1000" kern="10" spc="0">
                    <a:ln>
                      <a:noFill/>
                    </a:ln>
                    <a:solidFill>
                      <a:srgbClr val="000000"/>
                    </a:solidFill>
                    <a:effectLst/>
                    <a:latin typeface="ヒラギノ角ゴ3"/>
                    <a:ea typeface="ヒラギノ角ゴ3"/>
                  </a:rPr>
                  <a:t>向けテクニカルサービス</a:t>
                </a:r>
              </a:p>
              <a:p>
                <a:pPr algn="l" rtl="0">
                  <a:buNone/>
                </a:pPr>
                <a:r>
                  <a:rPr lang="ja-JP" altLang="en-US" sz="1000" kern="10" spc="0">
                    <a:ln>
                      <a:noFill/>
                    </a:ln>
                    <a:solidFill>
                      <a:srgbClr val="000000"/>
                    </a:solidFill>
                    <a:effectLst/>
                    <a:latin typeface="ヒラギノ角ゴ3"/>
                    <a:ea typeface="ヒラギノ角ゴ3"/>
                  </a:rPr>
                  <a:t>・各種動作検証</a:t>
                </a:r>
              </a:p>
              <a:p>
                <a:pPr algn="l" rtl="0">
                  <a:buNone/>
                </a:pPr>
                <a:r>
                  <a:rPr lang="ja-JP" altLang="en-US" sz="1000" kern="10" spc="0">
                    <a:ln>
                      <a:noFill/>
                    </a:ln>
                    <a:solidFill>
                      <a:srgbClr val="000000"/>
                    </a:solidFill>
                    <a:effectLst/>
                    <a:latin typeface="ヒラギノ角ゴ3"/>
                    <a:ea typeface="ヒラギノ角ゴ3"/>
                  </a:rPr>
                  <a:t>・業界標準の診断ツールによる品質検査</a:t>
                </a:r>
              </a:p>
            </p:txBody>
          </p:sp>
          <p:sp>
            <p:nvSpPr>
              <p:cNvPr id="38" name="Line 22"/>
              <p:cNvSpPr>
                <a:spLocks noChangeShapeType="1"/>
              </p:cNvSpPr>
              <p:nvPr/>
            </p:nvSpPr>
            <p:spPr bwMode="auto">
              <a:xfrm>
                <a:off x="1122" y="3532"/>
                <a:ext cx="2159"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74295" tIns="8890" rIns="74295" bIns="8890" numCol="1" anchor="t" anchorCtr="0" compatLnSpc="1">
                <a:prstTxWarp prst="textNoShape">
                  <a:avLst/>
                </a:prstTxWarp>
              </a:bodyPr>
              <a:lstStyle/>
              <a:p>
                <a:endParaRPr lang="ja-JP" altLang="en-US"/>
              </a:p>
            </p:txBody>
          </p:sp>
          <p:sp>
            <p:nvSpPr>
              <p:cNvPr id="39" name="Rectangle 23"/>
              <p:cNvSpPr>
                <a:spLocks noChangeArrowheads="1"/>
              </p:cNvSpPr>
              <p:nvPr/>
            </p:nvSpPr>
            <p:spPr bwMode="auto">
              <a:xfrm>
                <a:off x="1096" y="4249"/>
                <a:ext cx="3003" cy="16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sp>
            <p:nvSpPr>
              <p:cNvPr id="40" name="WordArt 24"/>
              <p:cNvSpPr>
                <a:spLocks noChangeArrowheads="1" noChangeShapeType="1" noTextEdit="1"/>
              </p:cNvSpPr>
              <p:nvPr/>
            </p:nvSpPr>
            <p:spPr bwMode="auto">
              <a:xfrm>
                <a:off x="2094" y="4276"/>
                <a:ext cx="1006" cy="114"/>
              </a:xfrm>
              <a:prstGeom prst="rect">
                <a:avLst/>
              </a:prstGeom>
              <a:extLst>
                <a:ext uri="{91240B29-F687-4F45-9708-019B960494DF}">
                  <a14:hiddenLine xmlns:a14="http://schemas.microsoft.com/office/drawing/2010/main" w="7620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FFFFFF"/>
                    </a:solidFill>
                    <a:effectLst/>
                    <a:latin typeface="ヒラギノ角ゴ5"/>
                    <a:ea typeface="ヒラギノ角ゴ5"/>
                  </a:rPr>
                  <a:t>高品質</a:t>
                </a:r>
                <a:r>
                  <a:rPr lang="en-US" altLang="ja-JP" sz="1000" kern="10" spc="0">
                    <a:ln>
                      <a:noFill/>
                    </a:ln>
                    <a:solidFill>
                      <a:srgbClr val="FFFFFF"/>
                    </a:solidFill>
                    <a:effectLst/>
                    <a:latin typeface="ヒラギノ角ゴ5"/>
                    <a:ea typeface="ヒラギノ角ゴ5"/>
                  </a:rPr>
                  <a:t>!</a:t>
                </a:r>
                <a:r>
                  <a:rPr lang="ja-JP" altLang="en-US" sz="1000" kern="10" spc="0">
                    <a:ln>
                      <a:noFill/>
                    </a:ln>
                    <a:solidFill>
                      <a:srgbClr val="FFFFFF"/>
                    </a:solidFill>
                    <a:effectLst/>
                    <a:latin typeface="ヒラギノ角ゴ5"/>
                    <a:ea typeface="ヒラギノ角ゴ5"/>
                  </a:rPr>
                  <a:t>国内工場生産</a:t>
                </a:r>
                <a:r>
                  <a:rPr lang="en-US" altLang="ja-JP" sz="1000" kern="10" spc="0">
                    <a:ln>
                      <a:noFill/>
                    </a:ln>
                    <a:solidFill>
                      <a:srgbClr val="FFFFFF"/>
                    </a:solidFill>
                    <a:effectLst/>
                    <a:latin typeface="ヒラギノ角ゴ5"/>
                    <a:ea typeface="ヒラギノ角ゴ5"/>
                  </a:rPr>
                  <a:t>!</a:t>
                </a:r>
                <a:endParaRPr lang="ja-JP" altLang="en-US" sz="1000" kern="10" spc="0">
                  <a:ln>
                    <a:noFill/>
                  </a:ln>
                  <a:solidFill>
                    <a:srgbClr val="FFFFFF"/>
                  </a:solidFill>
                  <a:effectLst/>
                  <a:latin typeface="ヒラギノ角ゴ5"/>
                  <a:ea typeface="ヒラギノ角ゴ5"/>
                </a:endParaRPr>
              </a:p>
            </p:txBody>
          </p:sp>
          <p:sp>
            <p:nvSpPr>
              <p:cNvPr id="41" name="WordArt 25"/>
              <p:cNvSpPr>
                <a:spLocks noChangeArrowheads="1" noChangeShapeType="1" noTextEdit="1"/>
              </p:cNvSpPr>
              <p:nvPr/>
            </p:nvSpPr>
            <p:spPr bwMode="auto">
              <a:xfrm>
                <a:off x="4492" y="3273"/>
                <a:ext cx="2566" cy="1123"/>
              </a:xfrm>
              <a:prstGeom prst="rect">
                <a:avLst/>
              </a:prstGeom>
              <a:extLst>
                <a:ext uri="{91240B29-F687-4F45-9708-019B960494DF}">
                  <a14:hiddenLine xmlns:a14="http://schemas.microsoft.com/office/drawing/2010/main" w="7620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0000"/>
                    </a:solidFill>
                    <a:effectLst/>
                    <a:latin typeface="ヒラギノ角ゴ4"/>
                    <a:ea typeface="ヒラギノ角ゴ4"/>
                  </a:rPr>
                  <a:t>東京・名古屋・金沢・仙台</a:t>
                </a:r>
              </a:p>
              <a:p>
                <a:pPr algn="l" rtl="0">
                  <a:buNone/>
                </a:pPr>
                <a:r>
                  <a:rPr lang="ja-JP" altLang="en-US" sz="1000" kern="10" spc="0">
                    <a:ln>
                      <a:noFill/>
                    </a:ln>
                    <a:solidFill>
                      <a:srgbClr val="000000"/>
                    </a:solidFill>
                    <a:effectLst/>
                    <a:latin typeface="ヒラギノ角ゴ4"/>
                    <a:ea typeface="ヒラギノ角ゴ4"/>
                  </a:rPr>
                  <a:t>大阪・岡山・広島・福岡</a:t>
                </a:r>
              </a:p>
              <a:p>
                <a:pPr algn="l" rtl="0">
                  <a:buNone/>
                </a:pPr>
                <a:r>
                  <a:rPr lang="ja-JP" altLang="en-US" sz="1000" kern="10" spc="0">
                    <a:ln>
                      <a:noFill/>
                    </a:ln>
                    <a:solidFill>
                      <a:srgbClr val="000000"/>
                    </a:solidFill>
                    <a:effectLst/>
                    <a:latin typeface="ヒラギノ角ゴ4"/>
                    <a:ea typeface="ヒラギノ角ゴ4"/>
                  </a:rPr>
                  <a:t>他法人様専用窓口設置</a:t>
                </a:r>
                <a:r>
                  <a:rPr lang="en-US" altLang="ja-JP" sz="1000" kern="10" spc="0">
                    <a:ln>
                      <a:noFill/>
                    </a:ln>
                    <a:solidFill>
                      <a:srgbClr val="000000"/>
                    </a:solidFill>
                    <a:effectLst/>
                    <a:latin typeface="ヒラギノ角ゴ4"/>
                    <a:ea typeface="ヒラギノ角ゴ4"/>
                  </a:rPr>
                  <a:t>!</a:t>
                </a:r>
              </a:p>
              <a:p>
                <a:pPr algn="l" rtl="0">
                  <a:buNone/>
                </a:pPr>
                <a:r>
                  <a:rPr lang="ja-JP" altLang="en-US" sz="1000" kern="10" spc="0">
                    <a:ln>
                      <a:noFill/>
                    </a:ln>
                    <a:solidFill>
                      <a:srgbClr val="000000"/>
                    </a:solidFill>
                    <a:effectLst/>
                    <a:latin typeface="ヒラギノ角ゴ4"/>
                    <a:ea typeface="ヒラギノ角ゴ4"/>
                  </a:rPr>
                  <a:t>アプライド店舗</a:t>
                </a:r>
              </a:p>
              <a:p>
                <a:pPr algn="l" rtl="0">
                  <a:buNone/>
                </a:pPr>
                <a:r>
                  <a:rPr lang="ja-JP" altLang="en-US" sz="1000" kern="10" spc="0">
                    <a:ln>
                      <a:noFill/>
                    </a:ln>
                    <a:solidFill>
                      <a:srgbClr val="000000"/>
                    </a:solidFill>
                    <a:effectLst/>
                    <a:latin typeface="ヒラギノ角ゴ4"/>
                    <a:ea typeface="ヒラギノ角ゴ4"/>
                  </a:rPr>
                  <a:t>全国</a:t>
                </a:r>
                <a:r>
                  <a:rPr lang="en-US" altLang="ja-JP" sz="1000" kern="10" spc="0">
                    <a:ln>
                      <a:noFill/>
                    </a:ln>
                    <a:solidFill>
                      <a:srgbClr val="000000"/>
                    </a:solidFill>
                    <a:effectLst/>
                    <a:latin typeface="ヒラギノ角ゴ4"/>
                    <a:ea typeface="ヒラギノ角ゴ4"/>
                  </a:rPr>
                  <a:t>26</a:t>
                </a:r>
                <a:r>
                  <a:rPr lang="ja-JP" altLang="en-US" sz="1000" kern="10" spc="0">
                    <a:ln>
                      <a:noFill/>
                    </a:ln>
                    <a:solidFill>
                      <a:srgbClr val="000000"/>
                    </a:solidFill>
                    <a:effectLst/>
                    <a:latin typeface="ヒラギノ角ゴ4"/>
                    <a:ea typeface="ヒラギノ角ゴ4"/>
                  </a:rPr>
                  <a:t>店舗展開</a:t>
                </a:r>
                <a:r>
                  <a:rPr lang="en-US" altLang="ja-JP" sz="1000" kern="10" spc="0">
                    <a:ln>
                      <a:noFill/>
                    </a:ln>
                    <a:solidFill>
                      <a:srgbClr val="000000"/>
                    </a:solidFill>
                    <a:effectLst/>
                    <a:latin typeface="ヒラギノ角ゴ4"/>
                    <a:ea typeface="ヒラギノ角ゴ4"/>
                  </a:rPr>
                  <a:t>!</a:t>
                </a:r>
                <a:endParaRPr lang="ja-JP" altLang="en-US" sz="1000" kern="10" spc="0">
                  <a:ln>
                    <a:noFill/>
                  </a:ln>
                  <a:solidFill>
                    <a:srgbClr val="000000"/>
                  </a:solidFill>
                  <a:effectLst/>
                  <a:latin typeface="ヒラギノ角ゴ4"/>
                  <a:ea typeface="ヒラギノ角ゴ4"/>
                </a:endParaRPr>
              </a:p>
            </p:txBody>
          </p:sp>
          <p:grpSp>
            <p:nvGrpSpPr>
              <p:cNvPr id="42" name="Group 26"/>
              <p:cNvGrpSpPr>
                <a:grpSpLocks/>
              </p:cNvGrpSpPr>
              <p:nvPr/>
            </p:nvGrpSpPr>
            <p:grpSpPr bwMode="auto">
              <a:xfrm>
                <a:off x="6371" y="3475"/>
                <a:ext cx="485" cy="245"/>
                <a:chOff x="8005" y="7420"/>
                <a:chExt cx="848" cy="430"/>
              </a:xfrm>
            </p:grpSpPr>
            <p:sp>
              <p:nvSpPr>
                <p:cNvPr id="1059" name="Rectangle 27"/>
                <p:cNvSpPr>
                  <a:spLocks noChangeArrowheads="1"/>
                </p:cNvSpPr>
                <p:nvPr/>
              </p:nvSpPr>
              <p:spPr bwMode="auto">
                <a:xfrm>
                  <a:off x="8005" y="7420"/>
                  <a:ext cx="848" cy="43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sp>
              <p:nvSpPr>
                <p:cNvPr id="1060" name="WordArt 28"/>
                <p:cNvSpPr>
                  <a:spLocks noChangeArrowheads="1" noChangeShapeType="1" noTextEdit="1"/>
                </p:cNvSpPr>
                <p:nvPr/>
              </p:nvSpPr>
              <p:spPr bwMode="auto">
                <a:xfrm>
                  <a:off x="8070" y="7470"/>
                  <a:ext cx="771" cy="350"/>
                </a:xfrm>
                <a:prstGeom prst="rect">
                  <a:avLst/>
                </a:prstGeom>
                <a:extLst>
                  <a:ext uri="{91240B29-F687-4F45-9708-019B960494DF}">
                    <a14:hiddenLine xmlns:a14="http://schemas.microsoft.com/office/drawing/2010/main" w="7620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FF0000"/>
                      </a:solidFill>
                      <a:effectLst/>
                      <a:latin typeface="ヒラギノ角ゴ4"/>
                      <a:ea typeface="ヒラギノ角ゴ4"/>
                    </a:rPr>
                    <a:t>福岡</a:t>
                  </a:r>
                </a:p>
              </p:txBody>
            </p:sp>
          </p:grpSp>
          <p:sp>
            <p:nvSpPr>
              <p:cNvPr id="43" name="Rectangle 29"/>
              <p:cNvSpPr>
                <a:spLocks noChangeArrowheads="1"/>
              </p:cNvSpPr>
              <p:nvPr/>
            </p:nvSpPr>
            <p:spPr bwMode="auto">
              <a:xfrm>
                <a:off x="889" y="8644"/>
                <a:ext cx="10255" cy="1797"/>
              </a:xfrm>
              <a:prstGeom prst="rect">
                <a:avLst/>
              </a:prstGeom>
              <a:solidFill>
                <a:srgbClr val="D8D8D8"/>
              </a:solidFill>
              <a:ln>
                <a:noFill/>
              </a:ln>
              <a:extLst>
                <a:ext uri="{91240B29-F687-4F45-9708-019B960494DF}">
                  <a14:hiddenLine xmlns:a14="http://schemas.microsoft.com/office/drawing/2010/main" w="19050">
                    <a:solidFill>
                      <a:srgbClr val="272727"/>
                    </a:solidFill>
                    <a:miter lim="800000"/>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sp>
            <p:nvSpPr>
              <p:cNvPr id="44" name="Rectangle 30"/>
              <p:cNvSpPr>
                <a:spLocks noChangeArrowheads="1"/>
              </p:cNvSpPr>
              <p:nvPr/>
            </p:nvSpPr>
            <p:spPr bwMode="auto">
              <a:xfrm>
                <a:off x="1327" y="8869"/>
                <a:ext cx="9504" cy="371"/>
              </a:xfrm>
              <a:prstGeom prst="rect">
                <a:avLst/>
              </a:prstGeom>
              <a:solidFill>
                <a:srgbClr val="27272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sp>
            <p:nvSpPr>
              <p:cNvPr id="45" name="WordArt 31"/>
              <p:cNvSpPr>
                <a:spLocks noChangeArrowheads="1" noChangeShapeType="1" noTextEdit="1"/>
              </p:cNvSpPr>
              <p:nvPr/>
            </p:nvSpPr>
            <p:spPr bwMode="auto">
              <a:xfrm>
                <a:off x="2757" y="8961"/>
                <a:ext cx="6644" cy="194"/>
              </a:xfrm>
              <a:prstGeom prst="rect">
                <a:avLst/>
              </a:prstGeom>
              <a:extLst>
                <a:ext uri="{91240B29-F687-4F45-9708-019B960494DF}">
                  <a14:hiddenLine xmlns:a14="http://schemas.microsoft.com/office/drawing/2010/main" w="7620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en-US" altLang="ja-JP" sz="1000" kern="10" spc="0">
                    <a:ln>
                      <a:noFill/>
                    </a:ln>
                    <a:solidFill>
                      <a:srgbClr val="FFFFFF"/>
                    </a:solidFill>
                    <a:effectLst/>
                    <a:latin typeface="ヒラギノ角ゴ5"/>
                    <a:ea typeface="ヒラギノ角ゴ5"/>
                  </a:rPr>
                  <a:t>MSI×APPLIED </a:t>
                </a:r>
                <a:r>
                  <a:rPr lang="ja-JP" altLang="en-US" sz="1000" kern="10" spc="0">
                    <a:ln>
                      <a:noFill/>
                    </a:ln>
                    <a:solidFill>
                      <a:srgbClr val="FFFFFF"/>
                    </a:solidFill>
                    <a:effectLst/>
                    <a:latin typeface="ヒラギノ角ゴ5"/>
                    <a:ea typeface="ヒラギノ角ゴ5"/>
                  </a:rPr>
                  <a:t>最先端コンピューターソリューション 詳しくは下記より</a:t>
                </a:r>
              </a:p>
            </p:txBody>
          </p:sp>
          <p:sp>
            <p:nvSpPr>
              <p:cNvPr id="46" name="Rectangle 32"/>
              <p:cNvSpPr>
                <a:spLocks noChangeArrowheads="1"/>
              </p:cNvSpPr>
              <p:nvPr/>
            </p:nvSpPr>
            <p:spPr bwMode="auto">
              <a:xfrm>
                <a:off x="6371" y="9412"/>
                <a:ext cx="4461" cy="798"/>
              </a:xfrm>
              <a:prstGeom prst="rect">
                <a:avLst/>
              </a:prstGeom>
              <a:solidFill>
                <a:srgbClr val="FFFFFF"/>
              </a:solidFill>
              <a:ln>
                <a:noFill/>
              </a:ln>
              <a:extLst>
                <a:ext uri="{91240B29-F687-4F45-9708-019B960494DF}">
                  <a14:hiddenLine xmlns:a14="http://schemas.microsoft.com/office/drawing/2010/main" w="9525">
                    <a:solidFill>
                      <a:srgbClr val="A5A5A5"/>
                    </a:solidFill>
                    <a:miter lim="800000"/>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sp>
            <p:nvSpPr>
              <p:cNvPr id="47" name="WordArt 33"/>
              <p:cNvSpPr>
                <a:spLocks noChangeArrowheads="1" noChangeShapeType="1" noTextEdit="1"/>
              </p:cNvSpPr>
              <p:nvPr/>
            </p:nvSpPr>
            <p:spPr bwMode="auto">
              <a:xfrm>
                <a:off x="916" y="11591"/>
                <a:ext cx="751" cy="2063"/>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zh-TW" altLang="en-US" sz="1000" kern="10" spc="0">
                    <a:ln>
                      <a:noFill/>
                    </a:ln>
                    <a:solidFill>
                      <a:srgbClr val="5F5F5F"/>
                    </a:solidFill>
                    <a:effectLst/>
                    <a:latin typeface="メイリオ"/>
                    <a:ea typeface="メイリオ"/>
                  </a:rPr>
                  <a:t>□福岡営業部</a:t>
                </a:r>
              </a:p>
              <a:p>
                <a:pPr algn="l" rtl="0">
                  <a:buNone/>
                </a:pPr>
                <a:r>
                  <a:rPr lang="zh-TW" altLang="en-US" sz="1000" kern="10" spc="0">
                    <a:ln>
                      <a:noFill/>
                    </a:ln>
                    <a:solidFill>
                      <a:srgbClr val="5F5F5F"/>
                    </a:solidFill>
                    <a:effectLst/>
                    <a:latin typeface="メイリオ"/>
                    <a:ea typeface="メイリオ"/>
                  </a:rPr>
                  <a:t>□北九州営業部</a:t>
                </a:r>
              </a:p>
              <a:p>
                <a:pPr algn="l" rtl="0">
                  <a:buNone/>
                </a:pPr>
                <a:r>
                  <a:rPr lang="zh-TW" altLang="en-US" sz="1000" kern="10" spc="0">
                    <a:ln>
                      <a:noFill/>
                    </a:ln>
                    <a:solidFill>
                      <a:srgbClr val="5F5F5F"/>
                    </a:solidFill>
                    <a:effectLst/>
                    <a:latin typeface="メイリオ"/>
                    <a:ea typeface="メイリオ"/>
                  </a:rPr>
                  <a:t>□熊本営業所</a:t>
                </a:r>
              </a:p>
              <a:p>
                <a:pPr algn="l" rtl="0">
                  <a:buNone/>
                </a:pPr>
                <a:r>
                  <a:rPr lang="zh-TW" altLang="en-US" sz="1000" kern="10" spc="0">
                    <a:ln>
                      <a:noFill/>
                    </a:ln>
                    <a:solidFill>
                      <a:srgbClr val="5F5F5F"/>
                    </a:solidFill>
                    <a:effectLst/>
                    <a:latin typeface="メイリオ"/>
                    <a:ea typeface="メイリオ"/>
                  </a:rPr>
                  <a:t>□大分営業所</a:t>
                </a:r>
              </a:p>
              <a:p>
                <a:pPr algn="l" rtl="0">
                  <a:buNone/>
                </a:pPr>
                <a:r>
                  <a:rPr lang="zh-TW" altLang="en-US" sz="1000" kern="10" spc="0">
                    <a:ln>
                      <a:noFill/>
                    </a:ln>
                    <a:solidFill>
                      <a:srgbClr val="5F5F5F"/>
                    </a:solidFill>
                    <a:effectLst/>
                    <a:latin typeface="メイリオ"/>
                    <a:ea typeface="メイリオ"/>
                  </a:rPr>
                  <a:t>□宮崎営業所</a:t>
                </a:r>
              </a:p>
              <a:p>
                <a:pPr algn="l" rtl="0">
                  <a:buNone/>
                </a:pPr>
                <a:r>
                  <a:rPr lang="zh-TW" altLang="en-US" sz="1000" kern="10" spc="0">
                    <a:ln>
                      <a:noFill/>
                    </a:ln>
                    <a:solidFill>
                      <a:srgbClr val="5F5F5F"/>
                    </a:solidFill>
                    <a:effectLst/>
                    <a:latin typeface="メイリオ"/>
                    <a:ea typeface="メイリオ"/>
                  </a:rPr>
                  <a:t>□鹿児島営業所</a:t>
                </a:r>
              </a:p>
              <a:p>
                <a:pPr algn="l" rtl="0">
                  <a:buNone/>
                </a:pPr>
                <a:r>
                  <a:rPr lang="zh-TW" altLang="en-US" sz="1000" kern="10" spc="0">
                    <a:ln>
                      <a:noFill/>
                    </a:ln>
                    <a:solidFill>
                      <a:srgbClr val="5F5F5F"/>
                    </a:solidFill>
                    <a:effectLst/>
                    <a:latin typeface="メイリオ"/>
                    <a:ea typeface="メイリオ"/>
                  </a:rPr>
                  <a:t>□広島営業所</a:t>
                </a:r>
              </a:p>
              <a:p>
                <a:pPr algn="l" rtl="0">
                  <a:buNone/>
                </a:pPr>
                <a:r>
                  <a:rPr lang="zh-TW" altLang="en-US" sz="1000" kern="10" spc="0">
                    <a:ln>
                      <a:noFill/>
                    </a:ln>
                    <a:solidFill>
                      <a:srgbClr val="5F5F5F"/>
                    </a:solidFill>
                    <a:effectLst/>
                    <a:latin typeface="メイリオ"/>
                    <a:ea typeface="メイリオ"/>
                  </a:rPr>
                  <a:t>□福山営業所</a:t>
                </a:r>
              </a:p>
              <a:p>
                <a:pPr algn="l" rtl="0">
                  <a:buNone/>
                </a:pPr>
                <a:r>
                  <a:rPr lang="zh-TW" altLang="en-US" sz="1000" kern="10" spc="0">
                    <a:ln>
                      <a:noFill/>
                    </a:ln>
                    <a:solidFill>
                      <a:srgbClr val="5F5F5F"/>
                    </a:solidFill>
                    <a:effectLst/>
                    <a:latin typeface="メイリオ"/>
                    <a:ea typeface="メイリオ"/>
                  </a:rPr>
                  <a:t>□岡山営業部</a:t>
                </a:r>
              </a:p>
              <a:p>
                <a:pPr algn="l" rtl="0">
                  <a:buNone/>
                </a:pPr>
                <a:r>
                  <a:rPr lang="zh-TW" altLang="en-US" sz="1000" kern="10" spc="0">
                    <a:ln>
                      <a:noFill/>
                    </a:ln>
                    <a:solidFill>
                      <a:srgbClr val="5F5F5F"/>
                    </a:solidFill>
                    <a:effectLst/>
                    <a:latin typeface="メイリオ"/>
                    <a:ea typeface="メイリオ"/>
                  </a:rPr>
                  <a:t>□松山営業所</a:t>
                </a:r>
              </a:p>
              <a:p>
                <a:pPr algn="l" rtl="0">
                  <a:buNone/>
                </a:pPr>
                <a:r>
                  <a:rPr lang="zh-TW" altLang="en-US" sz="1000" kern="10" spc="0">
                    <a:ln>
                      <a:noFill/>
                    </a:ln>
                    <a:solidFill>
                      <a:srgbClr val="5F5F5F"/>
                    </a:solidFill>
                    <a:effectLst/>
                    <a:latin typeface="メイリオ"/>
                    <a:ea typeface="メイリオ"/>
                  </a:rPr>
                  <a:t>□高松営業所</a:t>
                </a:r>
              </a:p>
              <a:p>
                <a:pPr algn="l" rtl="0">
                  <a:buNone/>
                </a:pPr>
                <a:r>
                  <a:rPr lang="zh-TW" altLang="en-US" sz="1000" kern="10" spc="0">
                    <a:ln>
                      <a:noFill/>
                    </a:ln>
                    <a:solidFill>
                      <a:srgbClr val="5F5F5F"/>
                    </a:solidFill>
                    <a:effectLst/>
                    <a:latin typeface="メイリオ"/>
                    <a:ea typeface="メイリオ"/>
                  </a:rPr>
                  <a:t>□高知営業所</a:t>
                </a:r>
                <a:endParaRPr lang="ja-JP" altLang="en-US" sz="1000" kern="10" spc="0">
                  <a:ln>
                    <a:noFill/>
                  </a:ln>
                  <a:solidFill>
                    <a:srgbClr val="5F5F5F"/>
                  </a:solidFill>
                  <a:effectLst/>
                  <a:latin typeface="メイリオ"/>
                  <a:ea typeface="メイリオ"/>
                </a:endParaRPr>
              </a:p>
            </p:txBody>
          </p:sp>
          <p:sp>
            <p:nvSpPr>
              <p:cNvPr id="48" name="WordArt 34"/>
              <p:cNvSpPr>
                <a:spLocks noChangeArrowheads="1" noChangeShapeType="1" noTextEdit="1"/>
              </p:cNvSpPr>
              <p:nvPr/>
            </p:nvSpPr>
            <p:spPr bwMode="auto">
              <a:xfrm>
                <a:off x="5998" y="11592"/>
                <a:ext cx="737" cy="1886"/>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zh-TW" altLang="en-US" sz="3600" kern="10" spc="0">
                    <a:ln>
                      <a:noFill/>
                    </a:ln>
                    <a:solidFill>
                      <a:srgbClr val="5F5F5F"/>
                    </a:solidFill>
                    <a:effectLst/>
                    <a:latin typeface="メイリオ"/>
                    <a:ea typeface="メイリオ"/>
                  </a:rPr>
                  <a:t>□大阪営業部</a:t>
                </a:r>
              </a:p>
              <a:p>
                <a:pPr algn="l" rtl="0">
                  <a:buNone/>
                </a:pPr>
                <a:r>
                  <a:rPr lang="zh-TW" altLang="en-US" sz="3600" kern="10" spc="0">
                    <a:ln>
                      <a:noFill/>
                    </a:ln>
                    <a:solidFill>
                      <a:srgbClr val="5F5F5F"/>
                    </a:solidFill>
                    <a:effectLst/>
                    <a:latin typeface="メイリオ"/>
                    <a:ea typeface="メイリオ"/>
                  </a:rPr>
                  <a:t>□高槻営業所</a:t>
                </a:r>
              </a:p>
              <a:p>
                <a:pPr algn="l" rtl="0">
                  <a:buNone/>
                </a:pPr>
                <a:r>
                  <a:rPr lang="zh-TW" altLang="en-US" sz="3600" kern="10" spc="0">
                    <a:ln>
                      <a:noFill/>
                    </a:ln>
                    <a:solidFill>
                      <a:srgbClr val="5F5F5F"/>
                    </a:solidFill>
                    <a:effectLst/>
                    <a:latin typeface="メイリオ"/>
                    <a:ea typeface="メイリオ"/>
                  </a:rPr>
                  <a:t>□姫路営業所</a:t>
                </a:r>
              </a:p>
              <a:p>
                <a:pPr algn="l" rtl="0">
                  <a:buNone/>
                </a:pPr>
                <a:r>
                  <a:rPr lang="zh-TW" altLang="en-US" sz="3600" kern="10" spc="0">
                    <a:ln>
                      <a:noFill/>
                    </a:ln>
                    <a:solidFill>
                      <a:srgbClr val="5F5F5F"/>
                    </a:solidFill>
                    <a:effectLst/>
                    <a:latin typeface="メイリオ"/>
                    <a:ea typeface="メイリオ"/>
                  </a:rPr>
                  <a:t>□京都営業所</a:t>
                </a:r>
              </a:p>
              <a:p>
                <a:pPr algn="l" rtl="0">
                  <a:buNone/>
                </a:pPr>
                <a:r>
                  <a:rPr lang="zh-TW" altLang="en-US" sz="3600" kern="10" spc="0">
                    <a:ln>
                      <a:noFill/>
                    </a:ln>
                    <a:solidFill>
                      <a:srgbClr val="5F5F5F"/>
                    </a:solidFill>
                    <a:effectLst/>
                    <a:latin typeface="メイリオ"/>
                    <a:ea typeface="メイリオ"/>
                  </a:rPr>
                  <a:t>□和歌山営業所</a:t>
                </a:r>
              </a:p>
              <a:p>
                <a:pPr algn="l" rtl="0">
                  <a:buNone/>
                </a:pPr>
                <a:r>
                  <a:rPr lang="zh-TW" altLang="en-US" sz="3600" kern="10" spc="0">
                    <a:ln>
                      <a:noFill/>
                    </a:ln>
                    <a:solidFill>
                      <a:srgbClr val="5F5F5F"/>
                    </a:solidFill>
                    <a:effectLst/>
                    <a:latin typeface="メイリオ"/>
                    <a:ea typeface="メイリオ"/>
                  </a:rPr>
                  <a:t>□北陸営業所</a:t>
                </a:r>
              </a:p>
              <a:p>
                <a:pPr algn="l" rtl="0">
                  <a:buNone/>
                </a:pPr>
                <a:r>
                  <a:rPr lang="zh-TW" altLang="en-US" sz="3600" kern="10" spc="0">
                    <a:ln>
                      <a:noFill/>
                    </a:ln>
                    <a:solidFill>
                      <a:srgbClr val="5F5F5F"/>
                    </a:solidFill>
                    <a:effectLst/>
                    <a:latin typeface="メイリオ"/>
                    <a:ea typeface="メイリオ"/>
                  </a:rPr>
                  <a:t>□名古屋営業所</a:t>
                </a:r>
              </a:p>
              <a:p>
                <a:pPr algn="l" rtl="0">
                  <a:buNone/>
                </a:pPr>
                <a:r>
                  <a:rPr lang="zh-TW" altLang="en-US" sz="3600" kern="10" spc="0">
                    <a:ln>
                      <a:noFill/>
                    </a:ln>
                    <a:solidFill>
                      <a:srgbClr val="5F5F5F"/>
                    </a:solidFill>
                    <a:effectLst/>
                    <a:latin typeface="メイリオ"/>
                    <a:ea typeface="メイリオ"/>
                  </a:rPr>
                  <a:t>□静岡営業所</a:t>
                </a:r>
              </a:p>
              <a:p>
                <a:pPr algn="l" rtl="0">
                  <a:buNone/>
                </a:pPr>
                <a:r>
                  <a:rPr lang="zh-TW" altLang="en-US" sz="3600" kern="10" spc="0">
                    <a:ln>
                      <a:noFill/>
                    </a:ln>
                    <a:solidFill>
                      <a:srgbClr val="5F5F5F"/>
                    </a:solidFill>
                    <a:effectLst/>
                    <a:latin typeface="メイリオ"/>
                    <a:ea typeface="メイリオ"/>
                  </a:rPr>
                  <a:t>□東京営業部</a:t>
                </a:r>
              </a:p>
              <a:p>
                <a:pPr algn="l" rtl="0">
                  <a:buNone/>
                </a:pPr>
                <a:r>
                  <a:rPr lang="zh-TW" altLang="en-US" sz="3600" kern="10" spc="0">
                    <a:ln>
                      <a:noFill/>
                    </a:ln>
                    <a:solidFill>
                      <a:srgbClr val="5F5F5F"/>
                    </a:solidFill>
                    <a:effectLst/>
                    <a:latin typeface="メイリオ"/>
                    <a:ea typeface="メイリオ"/>
                  </a:rPr>
                  <a:t>□筑波営業所</a:t>
                </a:r>
              </a:p>
              <a:p>
                <a:pPr algn="l" rtl="0">
                  <a:buNone/>
                </a:pPr>
                <a:r>
                  <a:rPr lang="zh-TW" altLang="en-US" sz="3600" kern="10" spc="0">
                    <a:ln>
                      <a:noFill/>
                    </a:ln>
                    <a:solidFill>
                      <a:srgbClr val="5F5F5F"/>
                    </a:solidFill>
                    <a:effectLst/>
                    <a:latin typeface="メイリオ"/>
                    <a:ea typeface="メイリオ"/>
                  </a:rPr>
                  <a:t>□仙台営業所</a:t>
                </a:r>
                <a:endParaRPr lang="ja-JP" altLang="en-US" sz="3600" kern="10" spc="0">
                  <a:ln>
                    <a:noFill/>
                  </a:ln>
                  <a:solidFill>
                    <a:srgbClr val="5F5F5F"/>
                  </a:solidFill>
                  <a:effectLst/>
                  <a:latin typeface="メイリオ"/>
                  <a:ea typeface="メイリオ"/>
                </a:endParaRPr>
              </a:p>
            </p:txBody>
          </p:sp>
          <p:sp>
            <p:nvSpPr>
              <p:cNvPr id="49" name="WordArt 35"/>
              <p:cNvSpPr>
                <a:spLocks noChangeArrowheads="1" noChangeShapeType="1" noTextEdit="1"/>
              </p:cNvSpPr>
              <p:nvPr/>
            </p:nvSpPr>
            <p:spPr bwMode="auto">
              <a:xfrm>
                <a:off x="3704" y="11588"/>
                <a:ext cx="959" cy="999"/>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en-US" altLang="ja-JP" sz="1000" kern="10" spc="0">
                    <a:ln>
                      <a:noFill/>
                    </a:ln>
                    <a:solidFill>
                      <a:srgbClr val="5F5F5F"/>
                    </a:solidFill>
                    <a:effectLst/>
                    <a:latin typeface="メイリオ"/>
                    <a:ea typeface="メイリオ"/>
                  </a:rPr>
                  <a:t>TEL</a:t>
                </a:r>
                <a:r>
                  <a:rPr lang="ja-JP" altLang="en-US" sz="1000" kern="10" spc="0">
                    <a:ln>
                      <a:noFill/>
                    </a:ln>
                    <a:solidFill>
                      <a:srgbClr val="5F5F5F"/>
                    </a:solidFill>
                    <a:effectLst/>
                    <a:latin typeface="メイリオ"/>
                    <a:ea typeface="メイリオ"/>
                  </a:rPr>
                  <a:t>：</a:t>
                </a:r>
                <a:r>
                  <a:rPr lang="en-US" altLang="ja-JP" sz="1000" kern="10" spc="0">
                    <a:ln>
                      <a:noFill/>
                    </a:ln>
                    <a:solidFill>
                      <a:srgbClr val="5F5F5F"/>
                    </a:solidFill>
                    <a:effectLst/>
                    <a:latin typeface="メイリオ"/>
                    <a:ea typeface="メイリオ"/>
                  </a:rPr>
                  <a:t>092-481-7802</a:t>
                </a:r>
              </a:p>
              <a:p>
                <a:pPr algn="l" rtl="0">
                  <a:buNone/>
                </a:pPr>
                <a:r>
                  <a:rPr lang="en-US" altLang="ja-JP" sz="1000" kern="10" spc="0">
                    <a:ln>
                      <a:noFill/>
                    </a:ln>
                    <a:solidFill>
                      <a:srgbClr val="5F5F5F"/>
                    </a:solidFill>
                    <a:effectLst/>
                    <a:latin typeface="メイリオ"/>
                    <a:ea typeface="メイリオ"/>
                  </a:rPr>
                  <a:t>TEL</a:t>
                </a:r>
                <a:r>
                  <a:rPr lang="ja-JP" altLang="en-US" sz="1000" kern="10" spc="0">
                    <a:ln>
                      <a:noFill/>
                    </a:ln>
                    <a:solidFill>
                      <a:srgbClr val="5F5F5F"/>
                    </a:solidFill>
                    <a:effectLst/>
                    <a:latin typeface="メイリオ"/>
                    <a:ea typeface="メイリオ"/>
                  </a:rPr>
                  <a:t>：</a:t>
                </a:r>
                <a:r>
                  <a:rPr lang="en-US" altLang="ja-JP" sz="1000" kern="10" spc="0">
                    <a:ln>
                      <a:noFill/>
                    </a:ln>
                    <a:solidFill>
                      <a:srgbClr val="5F5F5F"/>
                    </a:solidFill>
                    <a:effectLst/>
                    <a:latin typeface="メイリオ"/>
                    <a:ea typeface="メイリオ"/>
                  </a:rPr>
                  <a:t>093-932-6507</a:t>
                </a:r>
              </a:p>
              <a:p>
                <a:pPr algn="l" rtl="0">
                  <a:buNone/>
                </a:pPr>
                <a:r>
                  <a:rPr lang="en-US" altLang="ja-JP" sz="1000" kern="10" spc="0">
                    <a:ln>
                      <a:noFill/>
                    </a:ln>
                    <a:solidFill>
                      <a:srgbClr val="5F5F5F"/>
                    </a:solidFill>
                    <a:effectLst/>
                    <a:latin typeface="メイリオ"/>
                    <a:ea typeface="メイリオ"/>
                  </a:rPr>
                  <a:t>TEL</a:t>
                </a:r>
                <a:r>
                  <a:rPr lang="ja-JP" altLang="en-US" sz="1000" kern="10" spc="0">
                    <a:ln>
                      <a:noFill/>
                    </a:ln>
                    <a:solidFill>
                      <a:srgbClr val="5F5F5F"/>
                    </a:solidFill>
                    <a:effectLst/>
                    <a:latin typeface="メイリオ"/>
                    <a:ea typeface="メイリオ"/>
                  </a:rPr>
                  <a:t>：</a:t>
                </a:r>
                <a:r>
                  <a:rPr lang="en-US" altLang="ja-JP" sz="1000" kern="10" spc="0">
                    <a:ln>
                      <a:noFill/>
                    </a:ln>
                    <a:solidFill>
                      <a:srgbClr val="5F5F5F"/>
                    </a:solidFill>
                    <a:effectLst/>
                    <a:latin typeface="メイリオ"/>
                    <a:ea typeface="メイリオ"/>
                  </a:rPr>
                  <a:t>096-384-5255</a:t>
                </a:r>
              </a:p>
              <a:p>
                <a:pPr algn="l" rtl="0">
                  <a:buNone/>
                </a:pPr>
                <a:r>
                  <a:rPr lang="en-US" altLang="ja-JP" sz="1000" kern="10" spc="0">
                    <a:ln>
                      <a:noFill/>
                    </a:ln>
                    <a:solidFill>
                      <a:srgbClr val="5F5F5F"/>
                    </a:solidFill>
                    <a:effectLst/>
                    <a:latin typeface="メイリオ"/>
                    <a:ea typeface="メイリオ"/>
                  </a:rPr>
                  <a:t>TEL</a:t>
                </a:r>
                <a:r>
                  <a:rPr lang="ja-JP" altLang="en-US" sz="1000" kern="10" spc="0">
                    <a:ln>
                      <a:noFill/>
                    </a:ln>
                    <a:solidFill>
                      <a:srgbClr val="5F5F5F"/>
                    </a:solidFill>
                    <a:effectLst/>
                    <a:latin typeface="メイリオ"/>
                    <a:ea typeface="メイリオ"/>
                  </a:rPr>
                  <a:t>：</a:t>
                </a:r>
                <a:r>
                  <a:rPr lang="en-US" altLang="ja-JP" sz="1000" kern="10" spc="0">
                    <a:ln>
                      <a:noFill/>
                    </a:ln>
                    <a:solidFill>
                      <a:srgbClr val="5F5F5F"/>
                    </a:solidFill>
                    <a:effectLst/>
                    <a:latin typeface="メイリオ"/>
                    <a:ea typeface="メイリオ"/>
                  </a:rPr>
                  <a:t>097-548-5785</a:t>
                </a:r>
              </a:p>
              <a:p>
                <a:pPr algn="l" rtl="0">
                  <a:buNone/>
                </a:pPr>
                <a:r>
                  <a:rPr lang="en-US" altLang="ja-JP" sz="1000" kern="10" spc="0">
                    <a:ln>
                      <a:noFill/>
                    </a:ln>
                    <a:solidFill>
                      <a:srgbClr val="5F5F5F"/>
                    </a:solidFill>
                    <a:effectLst/>
                    <a:latin typeface="メイリオ"/>
                    <a:ea typeface="メイリオ"/>
                  </a:rPr>
                  <a:t>TEL</a:t>
                </a:r>
                <a:r>
                  <a:rPr lang="ja-JP" altLang="en-US" sz="1000" kern="10" spc="0">
                    <a:ln>
                      <a:noFill/>
                    </a:ln>
                    <a:solidFill>
                      <a:srgbClr val="5F5F5F"/>
                    </a:solidFill>
                    <a:effectLst/>
                    <a:latin typeface="メイリオ"/>
                    <a:ea typeface="メイリオ"/>
                  </a:rPr>
                  <a:t>：</a:t>
                </a:r>
                <a:r>
                  <a:rPr lang="en-US" altLang="ja-JP" sz="1000" kern="10" spc="0">
                    <a:ln>
                      <a:noFill/>
                    </a:ln>
                    <a:solidFill>
                      <a:srgbClr val="5F5F5F"/>
                    </a:solidFill>
                    <a:effectLst/>
                    <a:latin typeface="メイリオ"/>
                    <a:ea typeface="メイリオ"/>
                  </a:rPr>
                  <a:t>0985-23-0008</a:t>
                </a:r>
              </a:p>
              <a:p>
                <a:pPr algn="l" rtl="0">
                  <a:buNone/>
                </a:pPr>
                <a:r>
                  <a:rPr lang="en-US" altLang="ja-JP" sz="1000" kern="10" spc="0">
                    <a:ln>
                      <a:noFill/>
                    </a:ln>
                    <a:solidFill>
                      <a:srgbClr val="5F5F5F"/>
                    </a:solidFill>
                    <a:effectLst/>
                    <a:latin typeface="メイリオ"/>
                    <a:ea typeface="メイリオ"/>
                  </a:rPr>
                  <a:t>TEL</a:t>
                </a:r>
                <a:r>
                  <a:rPr lang="ja-JP" altLang="en-US" sz="1000" kern="10" spc="0">
                    <a:ln>
                      <a:noFill/>
                    </a:ln>
                    <a:solidFill>
                      <a:srgbClr val="5F5F5F"/>
                    </a:solidFill>
                    <a:effectLst/>
                    <a:latin typeface="メイリオ"/>
                    <a:ea typeface="メイリオ"/>
                  </a:rPr>
                  <a:t>：</a:t>
                </a:r>
                <a:r>
                  <a:rPr lang="en-US" altLang="ja-JP" sz="1000" kern="10" spc="0">
                    <a:ln>
                      <a:noFill/>
                    </a:ln>
                    <a:solidFill>
                      <a:srgbClr val="5F5F5F"/>
                    </a:solidFill>
                    <a:effectLst/>
                    <a:latin typeface="メイリオ"/>
                    <a:ea typeface="メイリオ"/>
                  </a:rPr>
                  <a:t>099-214-3918</a:t>
                </a:r>
                <a:endParaRPr lang="ja-JP" altLang="en-US" sz="1000" kern="10" spc="0">
                  <a:ln>
                    <a:noFill/>
                  </a:ln>
                  <a:solidFill>
                    <a:srgbClr val="5F5F5F"/>
                  </a:solidFill>
                  <a:effectLst/>
                  <a:latin typeface="メイリオ"/>
                  <a:ea typeface="メイリオ"/>
                </a:endParaRPr>
              </a:p>
            </p:txBody>
          </p:sp>
          <p:sp>
            <p:nvSpPr>
              <p:cNvPr id="50" name="WordArt 36"/>
              <p:cNvSpPr>
                <a:spLocks noChangeArrowheads="1" noChangeShapeType="1" noTextEdit="1"/>
              </p:cNvSpPr>
              <p:nvPr/>
            </p:nvSpPr>
            <p:spPr bwMode="auto">
              <a:xfrm>
                <a:off x="8797" y="11584"/>
                <a:ext cx="960" cy="100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en-US" altLang="ja-JP" sz="1000" kern="10" spc="0">
                    <a:ln>
                      <a:noFill/>
                    </a:ln>
                    <a:solidFill>
                      <a:srgbClr val="5F5F5F"/>
                    </a:solidFill>
                    <a:effectLst/>
                    <a:latin typeface="メイリオ"/>
                    <a:ea typeface="メイリオ"/>
                  </a:rPr>
                  <a:t>TEL</a:t>
                </a:r>
                <a:r>
                  <a:rPr lang="ja-JP" altLang="en-US" sz="1000" kern="10" spc="0">
                    <a:ln>
                      <a:noFill/>
                    </a:ln>
                    <a:solidFill>
                      <a:srgbClr val="5F5F5F"/>
                    </a:solidFill>
                    <a:effectLst/>
                    <a:latin typeface="メイリオ"/>
                    <a:ea typeface="メイリオ"/>
                  </a:rPr>
                  <a:t>：</a:t>
                </a:r>
                <a:r>
                  <a:rPr lang="en-US" altLang="ja-JP" sz="1000" kern="10" spc="0">
                    <a:ln>
                      <a:noFill/>
                    </a:ln>
                    <a:solidFill>
                      <a:srgbClr val="5F5F5F"/>
                    </a:solidFill>
                    <a:effectLst/>
                    <a:latin typeface="メイリオ"/>
                    <a:ea typeface="メイリオ"/>
                  </a:rPr>
                  <a:t>06-6838-4123</a:t>
                </a:r>
              </a:p>
              <a:p>
                <a:pPr algn="l" rtl="0">
                  <a:buNone/>
                </a:pPr>
                <a:r>
                  <a:rPr lang="en-US" altLang="ja-JP" sz="1000" kern="10" spc="0">
                    <a:ln>
                      <a:noFill/>
                    </a:ln>
                    <a:solidFill>
                      <a:srgbClr val="5F5F5F"/>
                    </a:solidFill>
                    <a:effectLst/>
                    <a:latin typeface="メイリオ"/>
                    <a:ea typeface="メイリオ"/>
                  </a:rPr>
                  <a:t>TEL</a:t>
                </a:r>
                <a:r>
                  <a:rPr lang="ja-JP" altLang="en-US" sz="1000" kern="10" spc="0">
                    <a:ln>
                      <a:noFill/>
                    </a:ln>
                    <a:solidFill>
                      <a:srgbClr val="5F5F5F"/>
                    </a:solidFill>
                    <a:effectLst/>
                    <a:latin typeface="メイリオ"/>
                    <a:ea typeface="メイリオ"/>
                  </a:rPr>
                  <a:t>：</a:t>
                </a:r>
                <a:r>
                  <a:rPr lang="en-US" altLang="ja-JP" sz="1000" kern="10" spc="0">
                    <a:ln>
                      <a:noFill/>
                    </a:ln>
                    <a:solidFill>
                      <a:srgbClr val="5F5F5F"/>
                    </a:solidFill>
                    <a:effectLst/>
                    <a:latin typeface="メイリオ"/>
                    <a:ea typeface="メイリオ"/>
                  </a:rPr>
                  <a:t>072-670-6030</a:t>
                </a:r>
              </a:p>
              <a:p>
                <a:pPr algn="l" rtl="0">
                  <a:buNone/>
                </a:pPr>
                <a:r>
                  <a:rPr lang="en-US" altLang="ja-JP" sz="1000" kern="10" spc="0">
                    <a:ln>
                      <a:noFill/>
                    </a:ln>
                    <a:solidFill>
                      <a:srgbClr val="5F5F5F"/>
                    </a:solidFill>
                    <a:effectLst/>
                    <a:latin typeface="メイリオ"/>
                    <a:ea typeface="メイリオ"/>
                  </a:rPr>
                  <a:t>TEL</a:t>
                </a:r>
                <a:r>
                  <a:rPr lang="ja-JP" altLang="en-US" sz="1000" kern="10" spc="0">
                    <a:ln>
                      <a:noFill/>
                    </a:ln>
                    <a:solidFill>
                      <a:srgbClr val="5F5F5F"/>
                    </a:solidFill>
                    <a:effectLst/>
                    <a:latin typeface="メイリオ"/>
                    <a:ea typeface="メイリオ"/>
                  </a:rPr>
                  <a:t>：</a:t>
                </a:r>
                <a:r>
                  <a:rPr lang="en-US" altLang="ja-JP" sz="1000" kern="10" spc="0">
                    <a:ln>
                      <a:noFill/>
                    </a:ln>
                    <a:solidFill>
                      <a:srgbClr val="5F5F5F"/>
                    </a:solidFill>
                    <a:effectLst/>
                    <a:latin typeface="メイリオ"/>
                    <a:ea typeface="メイリオ"/>
                  </a:rPr>
                  <a:t>079-287-0065</a:t>
                </a:r>
              </a:p>
              <a:p>
                <a:pPr algn="l" rtl="0">
                  <a:buNone/>
                </a:pPr>
                <a:r>
                  <a:rPr lang="en-US" altLang="ja-JP" sz="1000" kern="10" spc="0">
                    <a:ln>
                      <a:noFill/>
                    </a:ln>
                    <a:solidFill>
                      <a:srgbClr val="5F5F5F"/>
                    </a:solidFill>
                    <a:effectLst/>
                    <a:latin typeface="メイリオ"/>
                    <a:ea typeface="メイリオ"/>
                  </a:rPr>
                  <a:t>TEL</a:t>
                </a:r>
                <a:r>
                  <a:rPr lang="ja-JP" altLang="en-US" sz="1000" kern="10" spc="0">
                    <a:ln>
                      <a:noFill/>
                    </a:ln>
                    <a:solidFill>
                      <a:srgbClr val="5F5F5F"/>
                    </a:solidFill>
                    <a:effectLst/>
                    <a:latin typeface="メイリオ"/>
                    <a:ea typeface="メイリオ"/>
                  </a:rPr>
                  <a:t>：</a:t>
                </a:r>
                <a:r>
                  <a:rPr lang="en-US" altLang="ja-JP" sz="1000" kern="10" spc="0">
                    <a:ln>
                      <a:noFill/>
                    </a:ln>
                    <a:solidFill>
                      <a:srgbClr val="5F5F5F"/>
                    </a:solidFill>
                    <a:effectLst/>
                    <a:latin typeface="メイリオ"/>
                    <a:ea typeface="メイリオ"/>
                  </a:rPr>
                  <a:t>075-325-1025</a:t>
                </a:r>
              </a:p>
              <a:p>
                <a:pPr algn="l" rtl="0">
                  <a:buNone/>
                </a:pPr>
                <a:r>
                  <a:rPr lang="en-US" altLang="ja-JP" sz="1000" kern="10" spc="0">
                    <a:ln>
                      <a:noFill/>
                    </a:ln>
                    <a:solidFill>
                      <a:srgbClr val="5F5F5F"/>
                    </a:solidFill>
                    <a:effectLst/>
                    <a:latin typeface="メイリオ"/>
                    <a:ea typeface="メイリオ"/>
                  </a:rPr>
                  <a:t>TEL</a:t>
                </a:r>
                <a:r>
                  <a:rPr lang="ja-JP" altLang="en-US" sz="1000" kern="10" spc="0">
                    <a:ln>
                      <a:noFill/>
                    </a:ln>
                    <a:solidFill>
                      <a:srgbClr val="5F5F5F"/>
                    </a:solidFill>
                    <a:effectLst/>
                    <a:latin typeface="メイリオ"/>
                    <a:ea typeface="メイリオ"/>
                  </a:rPr>
                  <a:t>：</a:t>
                </a:r>
                <a:r>
                  <a:rPr lang="en-US" altLang="ja-JP" sz="1000" kern="10" spc="0">
                    <a:ln>
                      <a:noFill/>
                    </a:ln>
                    <a:solidFill>
                      <a:srgbClr val="5F5F5F"/>
                    </a:solidFill>
                    <a:effectLst/>
                    <a:latin typeface="メイリオ"/>
                    <a:ea typeface="メイリオ"/>
                  </a:rPr>
                  <a:t>073-425-5585</a:t>
                </a:r>
              </a:p>
              <a:p>
                <a:pPr algn="l" rtl="0">
                  <a:buNone/>
                </a:pPr>
                <a:r>
                  <a:rPr lang="en-US" altLang="ja-JP" sz="1000" kern="10" spc="0">
                    <a:ln>
                      <a:noFill/>
                    </a:ln>
                    <a:solidFill>
                      <a:srgbClr val="5F5F5F"/>
                    </a:solidFill>
                    <a:effectLst/>
                    <a:latin typeface="メイリオ"/>
                    <a:ea typeface="メイリオ"/>
                  </a:rPr>
                  <a:t>TEL</a:t>
                </a:r>
                <a:r>
                  <a:rPr lang="ja-JP" altLang="en-US" sz="1000" kern="10" spc="0">
                    <a:ln>
                      <a:noFill/>
                    </a:ln>
                    <a:solidFill>
                      <a:srgbClr val="5F5F5F"/>
                    </a:solidFill>
                    <a:effectLst/>
                    <a:latin typeface="メイリオ"/>
                    <a:ea typeface="メイリオ"/>
                  </a:rPr>
                  <a:t>：</a:t>
                </a:r>
                <a:r>
                  <a:rPr lang="en-US" altLang="ja-JP" sz="1000" kern="10" spc="0">
                    <a:ln>
                      <a:noFill/>
                    </a:ln>
                    <a:solidFill>
                      <a:srgbClr val="5F5F5F"/>
                    </a:solidFill>
                    <a:effectLst/>
                    <a:latin typeface="メイリオ"/>
                    <a:ea typeface="メイリオ"/>
                  </a:rPr>
                  <a:t>076-294-1451</a:t>
                </a:r>
                <a:endParaRPr lang="ja-JP" altLang="en-US" sz="1000" kern="10" spc="0">
                  <a:ln>
                    <a:noFill/>
                  </a:ln>
                  <a:solidFill>
                    <a:srgbClr val="5F5F5F"/>
                  </a:solidFill>
                  <a:effectLst/>
                  <a:latin typeface="メイリオ"/>
                  <a:ea typeface="メイリオ"/>
                </a:endParaRPr>
              </a:p>
            </p:txBody>
          </p:sp>
          <p:sp>
            <p:nvSpPr>
              <p:cNvPr id="51" name="WordArt 37"/>
              <p:cNvSpPr>
                <a:spLocks noChangeArrowheads="1" noChangeShapeType="1" noTextEdit="1"/>
              </p:cNvSpPr>
              <p:nvPr/>
            </p:nvSpPr>
            <p:spPr bwMode="auto">
              <a:xfrm>
                <a:off x="4808" y="11589"/>
                <a:ext cx="959" cy="999"/>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en-US" altLang="ja-JP" sz="1000" kern="10" spc="0">
                    <a:ln>
                      <a:noFill/>
                    </a:ln>
                    <a:solidFill>
                      <a:srgbClr val="5F5F5F"/>
                    </a:solidFill>
                    <a:effectLst/>
                    <a:latin typeface="メイリオ"/>
                    <a:ea typeface="メイリオ"/>
                  </a:rPr>
                  <a:t>FAX</a:t>
                </a:r>
                <a:r>
                  <a:rPr lang="ja-JP" altLang="en-US" sz="1000" kern="10" spc="0">
                    <a:ln>
                      <a:noFill/>
                    </a:ln>
                    <a:solidFill>
                      <a:srgbClr val="5F5F5F"/>
                    </a:solidFill>
                    <a:effectLst/>
                    <a:latin typeface="メイリオ"/>
                    <a:ea typeface="メイリオ"/>
                  </a:rPr>
                  <a:t>：</a:t>
                </a:r>
                <a:r>
                  <a:rPr lang="en-US" altLang="ja-JP" sz="1000" kern="10" spc="0">
                    <a:ln>
                      <a:noFill/>
                    </a:ln>
                    <a:solidFill>
                      <a:srgbClr val="5F5F5F"/>
                    </a:solidFill>
                    <a:effectLst/>
                    <a:latin typeface="メイリオ"/>
                    <a:ea typeface="メイリオ"/>
                  </a:rPr>
                  <a:t>092-481-7651</a:t>
                </a:r>
              </a:p>
              <a:p>
                <a:pPr algn="l" rtl="0">
                  <a:buNone/>
                </a:pPr>
                <a:r>
                  <a:rPr lang="en-US" altLang="ja-JP" sz="1000" kern="10" spc="0">
                    <a:ln>
                      <a:noFill/>
                    </a:ln>
                    <a:solidFill>
                      <a:srgbClr val="5F5F5F"/>
                    </a:solidFill>
                    <a:effectLst/>
                    <a:latin typeface="メイリオ"/>
                    <a:ea typeface="メイリオ"/>
                  </a:rPr>
                  <a:t>FAX</a:t>
                </a:r>
                <a:r>
                  <a:rPr lang="ja-JP" altLang="en-US" sz="1000" kern="10" spc="0">
                    <a:ln>
                      <a:noFill/>
                    </a:ln>
                    <a:solidFill>
                      <a:srgbClr val="5F5F5F"/>
                    </a:solidFill>
                    <a:effectLst/>
                    <a:latin typeface="メイリオ"/>
                    <a:ea typeface="メイリオ"/>
                  </a:rPr>
                  <a:t>：</a:t>
                </a:r>
                <a:r>
                  <a:rPr lang="en-US" altLang="ja-JP" sz="1000" kern="10" spc="0">
                    <a:ln>
                      <a:noFill/>
                    </a:ln>
                    <a:solidFill>
                      <a:srgbClr val="5F5F5F"/>
                    </a:solidFill>
                    <a:effectLst/>
                    <a:latin typeface="メイリオ"/>
                    <a:ea typeface="メイリオ"/>
                  </a:rPr>
                  <a:t>093-932-6508</a:t>
                </a:r>
              </a:p>
              <a:p>
                <a:pPr algn="l" rtl="0">
                  <a:buNone/>
                </a:pPr>
                <a:r>
                  <a:rPr lang="en-US" altLang="ja-JP" sz="1000" kern="10" spc="0">
                    <a:ln>
                      <a:noFill/>
                    </a:ln>
                    <a:solidFill>
                      <a:srgbClr val="5F5F5F"/>
                    </a:solidFill>
                    <a:effectLst/>
                    <a:latin typeface="メイリオ"/>
                    <a:ea typeface="メイリオ"/>
                  </a:rPr>
                  <a:t>FAX</a:t>
                </a:r>
                <a:r>
                  <a:rPr lang="ja-JP" altLang="en-US" sz="1000" kern="10" spc="0">
                    <a:ln>
                      <a:noFill/>
                    </a:ln>
                    <a:solidFill>
                      <a:srgbClr val="5F5F5F"/>
                    </a:solidFill>
                    <a:effectLst/>
                    <a:latin typeface="メイリオ"/>
                    <a:ea typeface="メイリオ"/>
                  </a:rPr>
                  <a:t>：</a:t>
                </a:r>
                <a:r>
                  <a:rPr lang="en-US" altLang="ja-JP" sz="1000" kern="10" spc="0">
                    <a:ln>
                      <a:noFill/>
                    </a:ln>
                    <a:solidFill>
                      <a:srgbClr val="5F5F5F"/>
                    </a:solidFill>
                    <a:effectLst/>
                    <a:latin typeface="メイリオ"/>
                    <a:ea typeface="メイリオ"/>
                  </a:rPr>
                  <a:t>096-384-5257</a:t>
                </a:r>
              </a:p>
              <a:p>
                <a:pPr algn="l" rtl="0">
                  <a:buNone/>
                </a:pPr>
                <a:r>
                  <a:rPr lang="en-US" altLang="ja-JP" sz="1000" kern="10" spc="0">
                    <a:ln>
                      <a:noFill/>
                    </a:ln>
                    <a:solidFill>
                      <a:srgbClr val="5F5F5F"/>
                    </a:solidFill>
                    <a:effectLst/>
                    <a:latin typeface="メイリオ"/>
                    <a:ea typeface="メイリオ"/>
                  </a:rPr>
                  <a:t>FAX</a:t>
                </a:r>
                <a:r>
                  <a:rPr lang="ja-JP" altLang="en-US" sz="1000" kern="10" spc="0">
                    <a:ln>
                      <a:noFill/>
                    </a:ln>
                    <a:solidFill>
                      <a:srgbClr val="5F5F5F"/>
                    </a:solidFill>
                    <a:effectLst/>
                    <a:latin typeface="メイリオ"/>
                    <a:ea typeface="メイリオ"/>
                  </a:rPr>
                  <a:t>：</a:t>
                </a:r>
                <a:r>
                  <a:rPr lang="en-US" altLang="ja-JP" sz="1000" kern="10" spc="0">
                    <a:ln>
                      <a:noFill/>
                    </a:ln>
                    <a:solidFill>
                      <a:srgbClr val="5F5F5F"/>
                    </a:solidFill>
                    <a:effectLst/>
                    <a:latin typeface="メイリオ"/>
                    <a:ea typeface="メイリオ"/>
                  </a:rPr>
                  <a:t>097-548-5786</a:t>
                </a:r>
              </a:p>
              <a:p>
                <a:pPr algn="l" rtl="0">
                  <a:buNone/>
                </a:pPr>
                <a:r>
                  <a:rPr lang="en-US" altLang="ja-JP" sz="1000" kern="10" spc="0">
                    <a:ln>
                      <a:noFill/>
                    </a:ln>
                    <a:solidFill>
                      <a:srgbClr val="5F5F5F"/>
                    </a:solidFill>
                    <a:effectLst/>
                    <a:latin typeface="メイリオ"/>
                    <a:ea typeface="メイリオ"/>
                  </a:rPr>
                  <a:t>FAX</a:t>
                </a:r>
                <a:r>
                  <a:rPr lang="ja-JP" altLang="en-US" sz="1000" kern="10" spc="0">
                    <a:ln>
                      <a:noFill/>
                    </a:ln>
                    <a:solidFill>
                      <a:srgbClr val="5F5F5F"/>
                    </a:solidFill>
                    <a:effectLst/>
                    <a:latin typeface="メイリオ"/>
                    <a:ea typeface="メイリオ"/>
                  </a:rPr>
                  <a:t>：</a:t>
                </a:r>
                <a:r>
                  <a:rPr lang="en-US" altLang="ja-JP" sz="1000" kern="10" spc="0">
                    <a:ln>
                      <a:noFill/>
                    </a:ln>
                    <a:solidFill>
                      <a:srgbClr val="5F5F5F"/>
                    </a:solidFill>
                    <a:effectLst/>
                    <a:latin typeface="メイリオ"/>
                    <a:ea typeface="メイリオ"/>
                  </a:rPr>
                  <a:t>0985-23-0035</a:t>
                </a:r>
              </a:p>
              <a:p>
                <a:pPr algn="l" rtl="0">
                  <a:buNone/>
                </a:pPr>
                <a:r>
                  <a:rPr lang="en-US" altLang="ja-JP" sz="1000" kern="10" spc="0">
                    <a:ln>
                      <a:noFill/>
                    </a:ln>
                    <a:solidFill>
                      <a:srgbClr val="5F5F5F"/>
                    </a:solidFill>
                    <a:effectLst/>
                    <a:latin typeface="メイリオ"/>
                    <a:ea typeface="メイリオ"/>
                  </a:rPr>
                  <a:t>FAX</a:t>
                </a:r>
                <a:r>
                  <a:rPr lang="ja-JP" altLang="en-US" sz="1000" kern="10" spc="0">
                    <a:ln>
                      <a:noFill/>
                    </a:ln>
                    <a:solidFill>
                      <a:srgbClr val="5F5F5F"/>
                    </a:solidFill>
                    <a:effectLst/>
                    <a:latin typeface="メイリオ"/>
                    <a:ea typeface="メイリオ"/>
                  </a:rPr>
                  <a:t>：</a:t>
                </a:r>
                <a:r>
                  <a:rPr lang="en-US" altLang="ja-JP" sz="1000" kern="10" spc="0">
                    <a:ln>
                      <a:noFill/>
                    </a:ln>
                    <a:solidFill>
                      <a:srgbClr val="5F5F5F"/>
                    </a:solidFill>
                    <a:effectLst/>
                    <a:latin typeface="メイリオ"/>
                    <a:ea typeface="メイリオ"/>
                  </a:rPr>
                  <a:t>099-214-3919</a:t>
                </a:r>
                <a:endParaRPr lang="ja-JP" altLang="en-US" sz="1000" kern="10" spc="0">
                  <a:ln>
                    <a:noFill/>
                  </a:ln>
                  <a:solidFill>
                    <a:srgbClr val="5F5F5F"/>
                  </a:solidFill>
                  <a:effectLst/>
                  <a:latin typeface="メイリオ"/>
                  <a:ea typeface="メイリオ"/>
                </a:endParaRPr>
              </a:p>
            </p:txBody>
          </p:sp>
          <p:sp>
            <p:nvSpPr>
              <p:cNvPr id="52" name="WordArt 38"/>
              <p:cNvSpPr>
                <a:spLocks noChangeArrowheads="1" noChangeShapeType="1" noTextEdit="1"/>
              </p:cNvSpPr>
              <p:nvPr/>
            </p:nvSpPr>
            <p:spPr bwMode="auto">
              <a:xfrm>
                <a:off x="9902" y="11593"/>
                <a:ext cx="960" cy="999"/>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en-US" altLang="ja-JP" sz="1000" kern="10" spc="0">
                    <a:ln>
                      <a:noFill/>
                    </a:ln>
                    <a:solidFill>
                      <a:srgbClr val="5F5F5F"/>
                    </a:solidFill>
                    <a:effectLst/>
                    <a:latin typeface="メイリオ"/>
                    <a:ea typeface="メイリオ"/>
                  </a:rPr>
                  <a:t>FAX</a:t>
                </a:r>
                <a:r>
                  <a:rPr lang="ja-JP" altLang="en-US" sz="1000" kern="10" spc="0">
                    <a:ln>
                      <a:noFill/>
                    </a:ln>
                    <a:solidFill>
                      <a:srgbClr val="5F5F5F"/>
                    </a:solidFill>
                    <a:effectLst/>
                    <a:latin typeface="メイリオ"/>
                    <a:ea typeface="メイリオ"/>
                  </a:rPr>
                  <a:t>：</a:t>
                </a:r>
                <a:r>
                  <a:rPr lang="en-US" altLang="ja-JP" sz="1000" kern="10" spc="0">
                    <a:ln>
                      <a:noFill/>
                    </a:ln>
                    <a:solidFill>
                      <a:srgbClr val="5F5F5F"/>
                    </a:solidFill>
                    <a:effectLst/>
                    <a:latin typeface="メイリオ"/>
                    <a:ea typeface="メイリオ"/>
                  </a:rPr>
                  <a:t>06-6838-4122</a:t>
                </a:r>
              </a:p>
              <a:p>
                <a:pPr algn="l" rtl="0">
                  <a:buNone/>
                </a:pPr>
                <a:r>
                  <a:rPr lang="en-US" altLang="ja-JP" sz="1000" kern="10" spc="0">
                    <a:ln>
                      <a:noFill/>
                    </a:ln>
                    <a:solidFill>
                      <a:srgbClr val="5F5F5F"/>
                    </a:solidFill>
                    <a:effectLst/>
                    <a:latin typeface="メイリオ"/>
                    <a:ea typeface="メイリオ"/>
                  </a:rPr>
                  <a:t>FAX</a:t>
                </a:r>
                <a:r>
                  <a:rPr lang="ja-JP" altLang="en-US" sz="1000" kern="10" spc="0">
                    <a:ln>
                      <a:noFill/>
                    </a:ln>
                    <a:solidFill>
                      <a:srgbClr val="5F5F5F"/>
                    </a:solidFill>
                    <a:effectLst/>
                    <a:latin typeface="メイリオ"/>
                    <a:ea typeface="メイリオ"/>
                  </a:rPr>
                  <a:t>：</a:t>
                </a:r>
                <a:r>
                  <a:rPr lang="en-US" altLang="ja-JP" sz="1000" kern="10" spc="0">
                    <a:ln>
                      <a:noFill/>
                    </a:ln>
                    <a:solidFill>
                      <a:srgbClr val="5F5F5F"/>
                    </a:solidFill>
                    <a:effectLst/>
                    <a:latin typeface="メイリオ"/>
                    <a:ea typeface="メイリオ"/>
                  </a:rPr>
                  <a:t>072-670-6031</a:t>
                </a:r>
              </a:p>
              <a:p>
                <a:pPr algn="l" rtl="0">
                  <a:buNone/>
                </a:pPr>
                <a:r>
                  <a:rPr lang="en-US" altLang="ja-JP" sz="1000" kern="10" spc="0">
                    <a:ln>
                      <a:noFill/>
                    </a:ln>
                    <a:solidFill>
                      <a:srgbClr val="5F5F5F"/>
                    </a:solidFill>
                    <a:effectLst/>
                    <a:latin typeface="メイリオ"/>
                    <a:ea typeface="メイリオ"/>
                  </a:rPr>
                  <a:t>FAX</a:t>
                </a:r>
                <a:r>
                  <a:rPr lang="ja-JP" altLang="en-US" sz="1000" kern="10" spc="0">
                    <a:ln>
                      <a:noFill/>
                    </a:ln>
                    <a:solidFill>
                      <a:srgbClr val="5F5F5F"/>
                    </a:solidFill>
                    <a:effectLst/>
                    <a:latin typeface="メイリオ"/>
                    <a:ea typeface="メイリオ"/>
                  </a:rPr>
                  <a:t>：</a:t>
                </a:r>
                <a:r>
                  <a:rPr lang="en-US" altLang="ja-JP" sz="1000" kern="10" spc="0">
                    <a:ln>
                      <a:noFill/>
                    </a:ln>
                    <a:solidFill>
                      <a:srgbClr val="5F5F5F"/>
                    </a:solidFill>
                    <a:effectLst/>
                    <a:latin typeface="メイリオ"/>
                    <a:ea typeface="メイリオ"/>
                  </a:rPr>
                  <a:t>079-287-0068</a:t>
                </a:r>
              </a:p>
              <a:p>
                <a:pPr algn="l" rtl="0">
                  <a:buNone/>
                </a:pPr>
                <a:r>
                  <a:rPr lang="en-US" altLang="ja-JP" sz="1000" kern="10" spc="0">
                    <a:ln>
                      <a:noFill/>
                    </a:ln>
                    <a:solidFill>
                      <a:srgbClr val="5F5F5F"/>
                    </a:solidFill>
                    <a:effectLst/>
                    <a:latin typeface="メイリオ"/>
                    <a:ea typeface="メイリオ"/>
                  </a:rPr>
                  <a:t>FAX</a:t>
                </a:r>
                <a:r>
                  <a:rPr lang="ja-JP" altLang="en-US" sz="1000" kern="10" spc="0">
                    <a:ln>
                      <a:noFill/>
                    </a:ln>
                    <a:solidFill>
                      <a:srgbClr val="5F5F5F"/>
                    </a:solidFill>
                    <a:effectLst/>
                    <a:latin typeface="メイリオ"/>
                    <a:ea typeface="メイリオ"/>
                  </a:rPr>
                  <a:t>：</a:t>
                </a:r>
                <a:r>
                  <a:rPr lang="en-US" altLang="ja-JP" sz="1000" kern="10" spc="0">
                    <a:ln>
                      <a:noFill/>
                    </a:ln>
                    <a:solidFill>
                      <a:srgbClr val="5F5F5F"/>
                    </a:solidFill>
                    <a:effectLst/>
                    <a:latin typeface="メイリオ"/>
                    <a:ea typeface="メイリオ"/>
                  </a:rPr>
                  <a:t>075-325-1026</a:t>
                </a:r>
              </a:p>
              <a:p>
                <a:pPr algn="l" rtl="0">
                  <a:buNone/>
                </a:pPr>
                <a:r>
                  <a:rPr lang="en-US" altLang="ja-JP" sz="1000" kern="10" spc="0">
                    <a:ln>
                      <a:noFill/>
                    </a:ln>
                    <a:solidFill>
                      <a:srgbClr val="5F5F5F"/>
                    </a:solidFill>
                    <a:effectLst/>
                    <a:latin typeface="メイリオ"/>
                    <a:ea typeface="メイリオ"/>
                  </a:rPr>
                  <a:t>FAX</a:t>
                </a:r>
                <a:r>
                  <a:rPr lang="ja-JP" altLang="en-US" sz="1000" kern="10" spc="0">
                    <a:ln>
                      <a:noFill/>
                    </a:ln>
                    <a:solidFill>
                      <a:srgbClr val="5F5F5F"/>
                    </a:solidFill>
                    <a:effectLst/>
                    <a:latin typeface="メイリオ"/>
                    <a:ea typeface="メイリオ"/>
                  </a:rPr>
                  <a:t>：</a:t>
                </a:r>
                <a:r>
                  <a:rPr lang="en-US" altLang="ja-JP" sz="1000" kern="10" spc="0">
                    <a:ln>
                      <a:noFill/>
                    </a:ln>
                    <a:solidFill>
                      <a:srgbClr val="5F5F5F"/>
                    </a:solidFill>
                    <a:effectLst/>
                    <a:latin typeface="メイリオ"/>
                    <a:ea typeface="メイリオ"/>
                  </a:rPr>
                  <a:t>073-425-5586</a:t>
                </a:r>
              </a:p>
              <a:p>
                <a:pPr algn="l" rtl="0">
                  <a:buNone/>
                </a:pPr>
                <a:r>
                  <a:rPr lang="en-US" altLang="ja-JP" sz="1000" kern="10" spc="0">
                    <a:ln>
                      <a:noFill/>
                    </a:ln>
                    <a:solidFill>
                      <a:srgbClr val="5F5F5F"/>
                    </a:solidFill>
                    <a:effectLst/>
                    <a:latin typeface="メイリオ"/>
                    <a:ea typeface="メイリオ"/>
                  </a:rPr>
                  <a:t>FAX</a:t>
                </a:r>
                <a:r>
                  <a:rPr lang="ja-JP" altLang="en-US" sz="1000" kern="10" spc="0">
                    <a:ln>
                      <a:noFill/>
                    </a:ln>
                    <a:solidFill>
                      <a:srgbClr val="5F5F5F"/>
                    </a:solidFill>
                    <a:effectLst/>
                    <a:latin typeface="メイリオ"/>
                    <a:ea typeface="メイリオ"/>
                  </a:rPr>
                  <a:t>：</a:t>
                </a:r>
                <a:r>
                  <a:rPr lang="en-US" altLang="ja-JP" sz="1000" kern="10" spc="0">
                    <a:ln>
                      <a:noFill/>
                    </a:ln>
                    <a:solidFill>
                      <a:srgbClr val="5F5F5F"/>
                    </a:solidFill>
                    <a:effectLst/>
                    <a:latin typeface="メイリオ"/>
                    <a:ea typeface="メイリオ"/>
                  </a:rPr>
                  <a:t>076-294-1452</a:t>
                </a:r>
                <a:endParaRPr lang="ja-JP" altLang="en-US" sz="1000" kern="10" spc="0">
                  <a:ln>
                    <a:noFill/>
                  </a:ln>
                  <a:solidFill>
                    <a:srgbClr val="5F5F5F"/>
                  </a:solidFill>
                  <a:effectLst/>
                  <a:latin typeface="メイリオ"/>
                  <a:ea typeface="メイリオ"/>
                </a:endParaRPr>
              </a:p>
            </p:txBody>
          </p:sp>
          <p:sp>
            <p:nvSpPr>
              <p:cNvPr id="53" name="WordArt 39"/>
              <p:cNvSpPr>
                <a:spLocks noChangeArrowheads="1" noChangeShapeType="1" noTextEdit="1"/>
              </p:cNvSpPr>
              <p:nvPr/>
            </p:nvSpPr>
            <p:spPr bwMode="auto">
              <a:xfrm>
                <a:off x="3705" y="12664"/>
                <a:ext cx="959" cy="100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en-US" altLang="ja-JP" sz="1000" kern="10" spc="0">
                    <a:ln>
                      <a:noFill/>
                    </a:ln>
                    <a:solidFill>
                      <a:srgbClr val="5F5F5F"/>
                    </a:solidFill>
                    <a:effectLst/>
                    <a:latin typeface="メイリオ"/>
                    <a:ea typeface="メイリオ"/>
                  </a:rPr>
                  <a:t>TEL</a:t>
                </a:r>
                <a:r>
                  <a:rPr lang="ja-JP" altLang="en-US" sz="1000" kern="10" spc="0">
                    <a:ln>
                      <a:noFill/>
                    </a:ln>
                    <a:solidFill>
                      <a:srgbClr val="5F5F5F"/>
                    </a:solidFill>
                    <a:effectLst/>
                    <a:latin typeface="メイリオ"/>
                    <a:ea typeface="メイリオ"/>
                  </a:rPr>
                  <a:t>：</a:t>
                </a:r>
                <a:r>
                  <a:rPr lang="en-US" altLang="ja-JP" sz="1000" kern="10" spc="0">
                    <a:ln>
                      <a:noFill/>
                    </a:ln>
                    <a:solidFill>
                      <a:srgbClr val="5F5F5F"/>
                    </a:solidFill>
                    <a:effectLst/>
                    <a:latin typeface="メイリオ"/>
                    <a:ea typeface="メイリオ"/>
                  </a:rPr>
                  <a:t>082-235-3536</a:t>
                </a:r>
              </a:p>
              <a:p>
                <a:pPr algn="l" rtl="0">
                  <a:buNone/>
                </a:pPr>
                <a:r>
                  <a:rPr lang="en-US" altLang="ja-JP" sz="1000" kern="10" spc="0">
                    <a:ln>
                      <a:noFill/>
                    </a:ln>
                    <a:solidFill>
                      <a:srgbClr val="5F5F5F"/>
                    </a:solidFill>
                    <a:effectLst/>
                    <a:latin typeface="メイリオ"/>
                    <a:ea typeface="メイリオ"/>
                  </a:rPr>
                  <a:t>TEL</a:t>
                </a:r>
                <a:r>
                  <a:rPr lang="ja-JP" altLang="en-US" sz="1000" kern="10" spc="0">
                    <a:ln>
                      <a:noFill/>
                    </a:ln>
                    <a:solidFill>
                      <a:srgbClr val="5F5F5F"/>
                    </a:solidFill>
                    <a:effectLst/>
                    <a:latin typeface="メイリオ"/>
                    <a:ea typeface="メイリオ"/>
                  </a:rPr>
                  <a:t>：</a:t>
                </a:r>
                <a:r>
                  <a:rPr lang="en-US" altLang="ja-JP" sz="1000" kern="10" spc="0">
                    <a:ln>
                      <a:noFill/>
                    </a:ln>
                    <a:solidFill>
                      <a:srgbClr val="5F5F5F"/>
                    </a:solidFill>
                    <a:effectLst/>
                    <a:latin typeface="メイリオ"/>
                    <a:ea typeface="メイリオ"/>
                  </a:rPr>
                  <a:t>084-928-0700</a:t>
                </a:r>
              </a:p>
              <a:p>
                <a:pPr algn="l" rtl="0">
                  <a:buNone/>
                </a:pPr>
                <a:r>
                  <a:rPr lang="en-US" altLang="ja-JP" sz="1000" kern="10" spc="0">
                    <a:ln>
                      <a:noFill/>
                    </a:ln>
                    <a:solidFill>
                      <a:srgbClr val="5F5F5F"/>
                    </a:solidFill>
                    <a:effectLst/>
                    <a:latin typeface="メイリオ"/>
                    <a:ea typeface="メイリオ"/>
                  </a:rPr>
                  <a:t>TEL</a:t>
                </a:r>
                <a:r>
                  <a:rPr lang="ja-JP" altLang="en-US" sz="1000" kern="10" spc="0">
                    <a:ln>
                      <a:noFill/>
                    </a:ln>
                    <a:solidFill>
                      <a:srgbClr val="5F5F5F"/>
                    </a:solidFill>
                    <a:effectLst/>
                    <a:latin typeface="メイリオ"/>
                    <a:ea typeface="メイリオ"/>
                  </a:rPr>
                  <a:t>：</a:t>
                </a:r>
                <a:r>
                  <a:rPr lang="en-US" altLang="ja-JP" sz="1000" kern="10" spc="0">
                    <a:ln>
                      <a:noFill/>
                    </a:ln>
                    <a:solidFill>
                      <a:srgbClr val="5F5F5F"/>
                    </a:solidFill>
                    <a:effectLst/>
                    <a:latin typeface="メイリオ"/>
                    <a:ea typeface="メイリオ"/>
                  </a:rPr>
                  <a:t>086-235-2703</a:t>
                </a:r>
              </a:p>
              <a:p>
                <a:pPr algn="l" rtl="0">
                  <a:buNone/>
                </a:pPr>
                <a:r>
                  <a:rPr lang="en-US" altLang="ja-JP" sz="1000" kern="10" spc="0">
                    <a:ln>
                      <a:noFill/>
                    </a:ln>
                    <a:solidFill>
                      <a:srgbClr val="5F5F5F"/>
                    </a:solidFill>
                    <a:effectLst/>
                    <a:latin typeface="メイリオ"/>
                    <a:ea typeface="メイリオ"/>
                  </a:rPr>
                  <a:t>TEL</a:t>
                </a:r>
                <a:r>
                  <a:rPr lang="ja-JP" altLang="en-US" sz="1000" kern="10" spc="0">
                    <a:ln>
                      <a:noFill/>
                    </a:ln>
                    <a:solidFill>
                      <a:srgbClr val="5F5F5F"/>
                    </a:solidFill>
                    <a:effectLst/>
                    <a:latin typeface="メイリオ"/>
                    <a:ea typeface="メイリオ"/>
                  </a:rPr>
                  <a:t>：</a:t>
                </a:r>
                <a:r>
                  <a:rPr lang="en-US" altLang="ja-JP" sz="1000" kern="10" spc="0">
                    <a:ln>
                      <a:noFill/>
                    </a:ln>
                    <a:solidFill>
                      <a:srgbClr val="5F5F5F"/>
                    </a:solidFill>
                    <a:effectLst/>
                    <a:latin typeface="メイリオ"/>
                    <a:ea typeface="メイリオ"/>
                  </a:rPr>
                  <a:t>089-915-2055</a:t>
                </a:r>
              </a:p>
              <a:p>
                <a:pPr algn="l" rtl="0">
                  <a:buNone/>
                </a:pPr>
                <a:r>
                  <a:rPr lang="en-US" altLang="ja-JP" sz="1000" kern="10" spc="0">
                    <a:ln>
                      <a:noFill/>
                    </a:ln>
                    <a:solidFill>
                      <a:srgbClr val="5F5F5F"/>
                    </a:solidFill>
                    <a:effectLst/>
                    <a:latin typeface="メイリオ"/>
                    <a:ea typeface="メイリオ"/>
                  </a:rPr>
                  <a:t>TEL</a:t>
                </a:r>
                <a:r>
                  <a:rPr lang="ja-JP" altLang="en-US" sz="1000" kern="10" spc="0">
                    <a:ln>
                      <a:noFill/>
                    </a:ln>
                    <a:solidFill>
                      <a:srgbClr val="5F5F5F"/>
                    </a:solidFill>
                    <a:effectLst/>
                    <a:latin typeface="メイリオ"/>
                    <a:ea typeface="メイリオ"/>
                  </a:rPr>
                  <a:t>：</a:t>
                </a:r>
                <a:r>
                  <a:rPr lang="en-US" altLang="ja-JP" sz="1000" kern="10" spc="0">
                    <a:ln>
                      <a:noFill/>
                    </a:ln>
                    <a:solidFill>
                      <a:srgbClr val="5F5F5F"/>
                    </a:solidFill>
                    <a:effectLst/>
                    <a:latin typeface="メイリオ"/>
                    <a:ea typeface="メイリオ"/>
                  </a:rPr>
                  <a:t>087-866-7600</a:t>
                </a:r>
              </a:p>
              <a:p>
                <a:pPr algn="l" rtl="0">
                  <a:buNone/>
                </a:pPr>
                <a:r>
                  <a:rPr lang="en-US" altLang="ja-JP" sz="1000" kern="10" spc="0">
                    <a:ln>
                      <a:noFill/>
                    </a:ln>
                    <a:solidFill>
                      <a:srgbClr val="5F5F5F"/>
                    </a:solidFill>
                    <a:effectLst/>
                    <a:latin typeface="メイリオ"/>
                    <a:ea typeface="メイリオ"/>
                  </a:rPr>
                  <a:t>TEL</a:t>
                </a:r>
                <a:r>
                  <a:rPr lang="ja-JP" altLang="en-US" sz="1000" kern="10" spc="0">
                    <a:ln>
                      <a:noFill/>
                    </a:ln>
                    <a:solidFill>
                      <a:srgbClr val="5F5F5F"/>
                    </a:solidFill>
                    <a:effectLst/>
                    <a:latin typeface="メイリオ"/>
                    <a:ea typeface="メイリオ"/>
                  </a:rPr>
                  <a:t>：</a:t>
                </a:r>
                <a:r>
                  <a:rPr lang="en-US" altLang="ja-JP" sz="1000" kern="10" spc="0">
                    <a:ln>
                      <a:noFill/>
                    </a:ln>
                    <a:solidFill>
                      <a:srgbClr val="5F5F5F"/>
                    </a:solidFill>
                    <a:effectLst/>
                    <a:latin typeface="メイリオ"/>
                    <a:ea typeface="メイリオ"/>
                  </a:rPr>
                  <a:t>088-880-5522</a:t>
                </a:r>
                <a:endParaRPr lang="ja-JP" altLang="en-US" sz="1000" kern="10" spc="0">
                  <a:ln>
                    <a:noFill/>
                  </a:ln>
                  <a:solidFill>
                    <a:srgbClr val="5F5F5F"/>
                  </a:solidFill>
                  <a:effectLst/>
                  <a:latin typeface="メイリオ"/>
                  <a:ea typeface="メイリオ"/>
                </a:endParaRPr>
              </a:p>
            </p:txBody>
          </p:sp>
          <p:sp>
            <p:nvSpPr>
              <p:cNvPr id="54" name="WordArt 40"/>
              <p:cNvSpPr>
                <a:spLocks noChangeArrowheads="1" noChangeShapeType="1" noTextEdit="1"/>
              </p:cNvSpPr>
              <p:nvPr/>
            </p:nvSpPr>
            <p:spPr bwMode="auto">
              <a:xfrm>
                <a:off x="4808" y="12664"/>
                <a:ext cx="959" cy="100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en-US" altLang="ja-JP" sz="1000" kern="10" spc="0">
                    <a:ln>
                      <a:noFill/>
                    </a:ln>
                    <a:solidFill>
                      <a:srgbClr val="5F5F5F"/>
                    </a:solidFill>
                    <a:effectLst/>
                    <a:latin typeface="メイリオ"/>
                    <a:ea typeface="メイリオ"/>
                  </a:rPr>
                  <a:t>FAX</a:t>
                </a:r>
                <a:r>
                  <a:rPr lang="ja-JP" altLang="en-US" sz="1000" kern="10" spc="0">
                    <a:ln>
                      <a:noFill/>
                    </a:ln>
                    <a:solidFill>
                      <a:srgbClr val="5F5F5F"/>
                    </a:solidFill>
                    <a:effectLst/>
                    <a:latin typeface="メイリオ"/>
                    <a:ea typeface="メイリオ"/>
                  </a:rPr>
                  <a:t>：</a:t>
                </a:r>
                <a:r>
                  <a:rPr lang="en-US" altLang="ja-JP" sz="1000" kern="10" spc="0">
                    <a:ln>
                      <a:noFill/>
                    </a:ln>
                    <a:solidFill>
                      <a:srgbClr val="5F5F5F"/>
                    </a:solidFill>
                    <a:effectLst/>
                    <a:latin typeface="メイリオ"/>
                    <a:ea typeface="メイリオ"/>
                  </a:rPr>
                  <a:t>082-235-3537</a:t>
                </a:r>
              </a:p>
              <a:p>
                <a:pPr algn="l" rtl="0">
                  <a:buNone/>
                </a:pPr>
                <a:r>
                  <a:rPr lang="en-US" altLang="ja-JP" sz="1000" kern="10" spc="0">
                    <a:ln>
                      <a:noFill/>
                    </a:ln>
                    <a:solidFill>
                      <a:srgbClr val="5F5F5F"/>
                    </a:solidFill>
                    <a:effectLst/>
                    <a:latin typeface="メイリオ"/>
                    <a:ea typeface="メイリオ"/>
                  </a:rPr>
                  <a:t>FAX</a:t>
                </a:r>
                <a:r>
                  <a:rPr lang="ja-JP" altLang="en-US" sz="1000" kern="10" spc="0">
                    <a:ln>
                      <a:noFill/>
                    </a:ln>
                    <a:solidFill>
                      <a:srgbClr val="5F5F5F"/>
                    </a:solidFill>
                    <a:effectLst/>
                    <a:latin typeface="メイリオ"/>
                    <a:ea typeface="メイリオ"/>
                  </a:rPr>
                  <a:t>：</a:t>
                </a:r>
                <a:r>
                  <a:rPr lang="en-US" altLang="ja-JP" sz="1000" kern="10" spc="0">
                    <a:ln>
                      <a:noFill/>
                    </a:ln>
                    <a:solidFill>
                      <a:srgbClr val="5F5F5F"/>
                    </a:solidFill>
                    <a:effectLst/>
                    <a:latin typeface="メイリオ"/>
                    <a:ea typeface="メイリオ"/>
                  </a:rPr>
                  <a:t>084-925-0701</a:t>
                </a:r>
              </a:p>
              <a:p>
                <a:pPr algn="l" rtl="0">
                  <a:buNone/>
                </a:pPr>
                <a:r>
                  <a:rPr lang="en-US" altLang="ja-JP" sz="1000" kern="10" spc="0">
                    <a:ln>
                      <a:noFill/>
                    </a:ln>
                    <a:solidFill>
                      <a:srgbClr val="5F5F5F"/>
                    </a:solidFill>
                    <a:effectLst/>
                    <a:latin typeface="メイリオ"/>
                    <a:ea typeface="メイリオ"/>
                  </a:rPr>
                  <a:t>FAX</a:t>
                </a:r>
                <a:r>
                  <a:rPr lang="ja-JP" altLang="en-US" sz="1000" kern="10" spc="0">
                    <a:ln>
                      <a:noFill/>
                    </a:ln>
                    <a:solidFill>
                      <a:srgbClr val="5F5F5F"/>
                    </a:solidFill>
                    <a:effectLst/>
                    <a:latin typeface="メイリオ"/>
                    <a:ea typeface="メイリオ"/>
                  </a:rPr>
                  <a:t>：</a:t>
                </a:r>
                <a:r>
                  <a:rPr lang="en-US" altLang="ja-JP" sz="1000" kern="10" spc="0">
                    <a:ln>
                      <a:noFill/>
                    </a:ln>
                    <a:solidFill>
                      <a:srgbClr val="5F5F5F"/>
                    </a:solidFill>
                    <a:effectLst/>
                    <a:latin typeface="メイリオ"/>
                    <a:ea typeface="メイリオ"/>
                  </a:rPr>
                  <a:t>086-235-2705</a:t>
                </a:r>
              </a:p>
              <a:p>
                <a:pPr algn="l" rtl="0">
                  <a:buNone/>
                </a:pPr>
                <a:r>
                  <a:rPr lang="en-US" altLang="ja-JP" sz="1000" kern="10" spc="0">
                    <a:ln>
                      <a:noFill/>
                    </a:ln>
                    <a:solidFill>
                      <a:srgbClr val="5F5F5F"/>
                    </a:solidFill>
                    <a:effectLst/>
                    <a:latin typeface="メイリオ"/>
                    <a:ea typeface="メイリオ"/>
                  </a:rPr>
                  <a:t>FAX</a:t>
                </a:r>
                <a:r>
                  <a:rPr lang="ja-JP" altLang="en-US" sz="1000" kern="10" spc="0">
                    <a:ln>
                      <a:noFill/>
                    </a:ln>
                    <a:solidFill>
                      <a:srgbClr val="5F5F5F"/>
                    </a:solidFill>
                    <a:effectLst/>
                    <a:latin typeface="メイリオ"/>
                    <a:ea typeface="メイリオ"/>
                  </a:rPr>
                  <a:t>：</a:t>
                </a:r>
                <a:r>
                  <a:rPr lang="en-US" altLang="ja-JP" sz="1000" kern="10" spc="0">
                    <a:ln>
                      <a:noFill/>
                    </a:ln>
                    <a:solidFill>
                      <a:srgbClr val="5F5F5F"/>
                    </a:solidFill>
                    <a:effectLst/>
                    <a:latin typeface="メイリオ"/>
                    <a:ea typeface="メイリオ"/>
                  </a:rPr>
                  <a:t>089-915-2056</a:t>
                </a:r>
              </a:p>
              <a:p>
                <a:pPr algn="l" rtl="0">
                  <a:buNone/>
                </a:pPr>
                <a:r>
                  <a:rPr lang="en-US" altLang="ja-JP" sz="1000" kern="10" spc="0">
                    <a:ln>
                      <a:noFill/>
                    </a:ln>
                    <a:solidFill>
                      <a:srgbClr val="5F5F5F"/>
                    </a:solidFill>
                    <a:effectLst/>
                    <a:latin typeface="メイリオ"/>
                    <a:ea typeface="メイリオ"/>
                  </a:rPr>
                  <a:t>FAX</a:t>
                </a:r>
                <a:r>
                  <a:rPr lang="ja-JP" altLang="en-US" sz="1000" kern="10" spc="0">
                    <a:ln>
                      <a:noFill/>
                    </a:ln>
                    <a:solidFill>
                      <a:srgbClr val="5F5F5F"/>
                    </a:solidFill>
                    <a:effectLst/>
                    <a:latin typeface="メイリオ"/>
                    <a:ea typeface="メイリオ"/>
                  </a:rPr>
                  <a:t>：</a:t>
                </a:r>
                <a:r>
                  <a:rPr lang="en-US" altLang="ja-JP" sz="1000" kern="10" spc="0">
                    <a:ln>
                      <a:noFill/>
                    </a:ln>
                    <a:solidFill>
                      <a:srgbClr val="5F5F5F"/>
                    </a:solidFill>
                    <a:effectLst/>
                    <a:latin typeface="メイリオ"/>
                    <a:ea typeface="メイリオ"/>
                  </a:rPr>
                  <a:t>087-866-8001</a:t>
                </a:r>
              </a:p>
              <a:p>
                <a:pPr algn="l" rtl="0">
                  <a:buNone/>
                </a:pPr>
                <a:r>
                  <a:rPr lang="en-US" altLang="ja-JP" sz="1000" kern="10" spc="0">
                    <a:ln>
                      <a:noFill/>
                    </a:ln>
                    <a:solidFill>
                      <a:srgbClr val="5F5F5F"/>
                    </a:solidFill>
                    <a:effectLst/>
                    <a:latin typeface="メイリオ"/>
                    <a:ea typeface="メイリオ"/>
                  </a:rPr>
                  <a:t>FAX</a:t>
                </a:r>
                <a:r>
                  <a:rPr lang="ja-JP" altLang="en-US" sz="1000" kern="10" spc="0">
                    <a:ln>
                      <a:noFill/>
                    </a:ln>
                    <a:solidFill>
                      <a:srgbClr val="5F5F5F"/>
                    </a:solidFill>
                    <a:effectLst/>
                    <a:latin typeface="メイリオ"/>
                    <a:ea typeface="メイリオ"/>
                  </a:rPr>
                  <a:t>：</a:t>
                </a:r>
                <a:r>
                  <a:rPr lang="en-US" altLang="ja-JP" sz="1000" kern="10" spc="0">
                    <a:ln>
                      <a:noFill/>
                    </a:ln>
                    <a:solidFill>
                      <a:srgbClr val="5F5F5F"/>
                    </a:solidFill>
                    <a:effectLst/>
                    <a:latin typeface="メイリオ"/>
                    <a:ea typeface="メイリオ"/>
                  </a:rPr>
                  <a:t>088-880-5523</a:t>
                </a:r>
                <a:endParaRPr lang="ja-JP" altLang="en-US" sz="1000" kern="10" spc="0">
                  <a:ln>
                    <a:noFill/>
                  </a:ln>
                  <a:solidFill>
                    <a:srgbClr val="5F5F5F"/>
                  </a:solidFill>
                  <a:effectLst/>
                  <a:latin typeface="メイリオ"/>
                  <a:ea typeface="メイリオ"/>
                </a:endParaRPr>
              </a:p>
            </p:txBody>
          </p:sp>
          <p:sp>
            <p:nvSpPr>
              <p:cNvPr id="55" name="WordArt 41"/>
              <p:cNvSpPr>
                <a:spLocks noChangeArrowheads="1" noChangeShapeType="1" noTextEdit="1"/>
              </p:cNvSpPr>
              <p:nvPr/>
            </p:nvSpPr>
            <p:spPr bwMode="auto">
              <a:xfrm>
                <a:off x="6857" y="11582"/>
                <a:ext cx="1532" cy="999"/>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zh-TW" altLang="en-US" sz="1000" kern="10" spc="0">
                    <a:ln>
                      <a:noFill/>
                    </a:ln>
                    <a:solidFill>
                      <a:srgbClr val="5F5F5F"/>
                    </a:solidFill>
                    <a:effectLst/>
                    <a:latin typeface="メイリオ"/>
                    <a:ea typeface="メイリオ"/>
                  </a:rPr>
                  <a:t>大阪市淀川区西中島</a:t>
                </a:r>
                <a:r>
                  <a:rPr lang="en-US" altLang="zh-TW" sz="1000" kern="10" spc="0">
                    <a:ln>
                      <a:noFill/>
                    </a:ln>
                    <a:solidFill>
                      <a:srgbClr val="5F5F5F"/>
                    </a:solidFill>
                    <a:effectLst/>
                    <a:latin typeface="メイリオ"/>
                    <a:ea typeface="メイリオ"/>
                  </a:rPr>
                  <a:t>2-14-6-5</a:t>
                </a:r>
                <a:r>
                  <a:rPr lang="zh-TW" altLang="en-US" sz="1000" kern="10" spc="0">
                    <a:ln>
                      <a:noFill/>
                    </a:ln>
                    <a:solidFill>
                      <a:srgbClr val="5F5F5F"/>
                    </a:solidFill>
                    <a:effectLst/>
                    <a:latin typeface="メイリオ"/>
                    <a:ea typeface="メイリオ"/>
                  </a:rPr>
                  <a:t>階</a:t>
                </a:r>
              </a:p>
              <a:p>
                <a:pPr algn="l" rtl="0">
                  <a:buNone/>
                </a:pPr>
                <a:r>
                  <a:rPr lang="zh-TW" altLang="en-US" sz="1000" kern="10" spc="0">
                    <a:ln>
                      <a:noFill/>
                    </a:ln>
                    <a:solidFill>
                      <a:srgbClr val="5F5F5F"/>
                    </a:solidFill>
                    <a:effectLst/>
                    <a:latin typeface="メイリオ"/>
                    <a:ea typeface="メイリオ"/>
                  </a:rPr>
                  <a:t>高槻市辻子</a:t>
                </a:r>
                <a:r>
                  <a:rPr lang="en-US" altLang="zh-TW" sz="1000" kern="10" spc="0">
                    <a:ln>
                      <a:noFill/>
                    </a:ln>
                    <a:solidFill>
                      <a:srgbClr val="5F5F5F"/>
                    </a:solidFill>
                    <a:effectLst/>
                    <a:latin typeface="メイリオ"/>
                    <a:ea typeface="メイリオ"/>
                  </a:rPr>
                  <a:t>2-1-1</a:t>
                </a:r>
              </a:p>
              <a:p>
                <a:pPr algn="l" rtl="0">
                  <a:buNone/>
                </a:pPr>
                <a:r>
                  <a:rPr lang="zh-TW" altLang="en-US" sz="1000" kern="10" spc="0">
                    <a:ln>
                      <a:noFill/>
                    </a:ln>
                    <a:solidFill>
                      <a:srgbClr val="5F5F5F"/>
                    </a:solidFill>
                    <a:effectLst/>
                    <a:latin typeface="メイリオ"/>
                    <a:ea typeface="メイリオ"/>
                  </a:rPr>
                  <a:t>姫路市安田</a:t>
                </a:r>
                <a:r>
                  <a:rPr lang="en-US" altLang="zh-TW" sz="1000" kern="10" spc="0">
                    <a:ln>
                      <a:noFill/>
                    </a:ln>
                    <a:solidFill>
                      <a:srgbClr val="5F5F5F"/>
                    </a:solidFill>
                    <a:effectLst/>
                    <a:latin typeface="メイリオ"/>
                    <a:ea typeface="メイリオ"/>
                  </a:rPr>
                  <a:t>3-122</a:t>
                </a:r>
              </a:p>
              <a:p>
                <a:pPr algn="l" rtl="0">
                  <a:buNone/>
                </a:pPr>
                <a:r>
                  <a:rPr lang="zh-TW" altLang="en-US" sz="1000" kern="10" spc="0">
                    <a:ln>
                      <a:noFill/>
                    </a:ln>
                    <a:solidFill>
                      <a:srgbClr val="5F5F5F"/>
                    </a:solidFill>
                    <a:effectLst/>
                    <a:latin typeface="メイリオ"/>
                    <a:ea typeface="メイリオ"/>
                  </a:rPr>
                  <a:t>京都市右京区西院西溝崎町</a:t>
                </a:r>
                <a:r>
                  <a:rPr lang="en-US" altLang="zh-TW" sz="1000" kern="10" spc="0">
                    <a:ln>
                      <a:noFill/>
                    </a:ln>
                    <a:solidFill>
                      <a:srgbClr val="5F5F5F"/>
                    </a:solidFill>
                    <a:effectLst/>
                    <a:latin typeface="メイリオ"/>
                    <a:ea typeface="メイリオ"/>
                  </a:rPr>
                  <a:t>7</a:t>
                </a:r>
                <a:r>
                  <a:rPr lang="zh-TW" altLang="en-US" sz="1000" kern="10" spc="0">
                    <a:ln>
                      <a:noFill/>
                    </a:ln>
                    <a:solidFill>
                      <a:srgbClr val="5F5F5F"/>
                    </a:solidFill>
                    <a:effectLst/>
                    <a:latin typeface="メイリオ"/>
                    <a:ea typeface="メイリオ"/>
                  </a:rPr>
                  <a:t>番地</a:t>
                </a:r>
              </a:p>
              <a:p>
                <a:pPr algn="l" rtl="0">
                  <a:buNone/>
                </a:pPr>
                <a:r>
                  <a:rPr lang="zh-TW" altLang="en-US" sz="1000" kern="10" spc="0">
                    <a:ln>
                      <a:noFill/>
                    </a:ln>
                    <a:solidFill>
                      <a:srgbClr val="5F5F5F"/>
                    </a:solidFill>
                    <a:effectLst/>
                    <a:latin typeface="メイリオ"/>
                    <a:ea typeface="メイリオ"/>
                  </a:rPr>
                  <a:t>和歌山市美園町</a:t>
                </a:r>
                <a:r>
                  <a:rPr lang="en-US" altLang="zh-TW" sz="1000" kern="10" spc="0">
                    <a:ln>
                      <a:noFill/>
                    </a:ln>
                    <a:solidFill>
                      <a:srgbClr val="5F5F5F"/>
                    </a:solidFill>
                    <a:effectLst/>
                    <a:latin typeface="メイリオ"/>
                    <a:ea typeface="メイリオ"/>
                  </a:rPr>
                  <a:t>4-86</a:t>
                </a:r>
              </a:p>
              <a:p>
                <a:pPr algn="l" rtl="0">
                  <a:buNone/>
                </a:pPr>
                <a:r>
                  <a:rPr lang="zh-TW" altLang="en-US" sz="1000" kern="10" spc="0">
                    <a:ln>
                      <a:noFill/>
                    </a:ln>
                    <a:solidFill>
                      <a:srgbClr val="5F5F5F"/>
                    </a:solidFill>
                    <a:effectLst/>
                    <a:latin typeface="メイリオ"/>
                    <a:ea typeface="メイリオ"/>
                  </a:rPr>
                  <a:t>石川郡野々市町字二日市町</a:t>
                </a:r>
                <a:r>
                  <a:rPr lang="en-US" altLang="zh-TW" sz="1000" kern="10" spc="0">
                    <a:ln>
                      <a:noFill/>
                    </a:ln>
                    <a:solidFill>
                      <a:srgbClr val="5F5F5F"/>
                    </a:solidFill>
                    <a:effectLst/>
                    <a:latin typeface="メイリオ"/>
                    <a:ea typeface="メイリオ"/>
                  </a:rPr>
                  <a:t>511-1</a:t>
                </a:r>
                <a:endParaRPr lang="ja-JP" altLang="en-US" sz="1000" kern="10" spc="0">
                  <a:ln>
                    <a:noFill/>
                  </a:ln>
                  <a:solidFill>
                    <a:srgbClr val="5F5F5F"/>
                  </a:solidFill>
                  <a:effectLst/>
                  <a:latin typeface="メイリオ"/>
                  <a:ea typeface="メイリオ"/>
                </a:endParaRPr>
              </a:p>
            </p:txBody>
          </p:sp>
          <p:sp>
            <p:nvSpPr>
              <p:cNvPr id="56" name="WordArt 42"/>
              <p:cNvSpPr>
                <a:spLocks noChangeArrowheads="1" noChangeShapeType="1" noTextEdit="1"/>
              </p:cNvSpPr>
              <p:nvPr/>
            </p:nvSpPr>
            <p:spPr bwMode="auto">
              <a:xfrm>
                <a:off x="6856" y="12655"/>
                <a:ext cx="1775" cy="823"/>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5F5F5F"/>
                    </a:solidFill>
                    <a:effectLst/>
                    <a:latin typeface="メイリオ"/>
                    <a:ea typeface="メイリオ"/>
                  </a:rPr>
                  <a:t>名古屋市西区上名古屋</a:t>
                </a:r>
                <a:r>
                  <a:rPr lang="en-US" altLang="ja-JP" sz="1000" kern="10" spc="0">
                    <a:ln>
                      <a:noFill/>
                    </a:ln>
                    <a:solidFill>
                      <a:srgbClr val="5F5F5F"/>
                    </a:solidFill>
                    <a:effectLst/>
                    <a:latin typeface="メイリオ"/>
                    <a:ea typeface="メイリオ"/>
                  </a:rPr>
                  <a:t>3-25-28  5</a:t>
                </a:r>
                <a:r>
                  <a:rPr lang="ja-JP" altLang="en-US" sz="1000" kern="10" spc="0">
                    <a:ln>
                      <a:noFill/>
                    </a:ln>
                    <a:solidFill>
                      <a:srgbClr val="5F5F5F"/>
                    </a:solidFill>
                    <a:effectLst/>
                    <a:latin typeface="メイリオ"/>
                    <a:ea typeface="メイリオ"/>
                  </a:rPr>
                  <a:t>階</a:t>
                </a:r>
              </a:p>
              <a:p>
                <a:pPr algn="l" rtl="0">
                  <a:buNone/>
                </a:pPr>
                <a:r>
                  <a:rPr lang="ja-JP" altLang="en-US" sz="1000" kern="10" spc="0">
                    <a:ln>
                      <a:noFill/>
                    </a:ln>
                    <a:solidFill>
                      <a:srgbClr val="5F5F5F"/>
                    </a:solidFill>
                    <a:effectLst/>
                    <a:latin typeface="メイリオ"/>
                    <a:ea typeface="メイリオ"/>
                  </a:rPr>
                  <a:t>静岡市葵区長沼</a:t>
                </a:r>
                <a:r>
                  <a:rPr lang="en-US" altLang="ja-JP" sz="1000" kern="10" spc="0">
                    <a:ln>
                      <a:noFill/>
                    </a:ln>
                    <a:solidFill>
                      <a:srgbClr val="5F5F5F"/>
                    </a:solidFill>
                    <a:effectLst/>
                    <a:latin typeface="メイリオ"/>
                    <a:ea typeface="メイリオ"/>
                  </a:rPr>
                  <a:t>690</a:t>
                </a:r>
              </a:p>
              <a:p>
                <a:pPr algn="l" rtl="0">
                  <a:buNone/>
                </a:pPr>
                <a:r>
                  <a:rPr lang="ja-JP" altLang="en-US" sz="1000" kern="10" spc="0">
                    <a:ln>
                      <a:noFill/>
                    </a:ln>
                    <a:solidFill>
                      <a:srgbClr val="5F5F5F"/>
                    </a:solidFill>
                    <a:effectLst/>
                    <a:latin typeface="メイリオ"/>
                    <a:ea typeface="メイリオ"/>
                  </a:rPr>
                  <a:t>東京都千代田区神田小川町</a:t>
                </a:r>
                <a:r>
                  <a:rPr lang="en-US" altLang="ja-JP" sz="1000" kern="10" spc="0">
                    <a:ln>
                      <a:noFill/>
                    </a:ln>
                    <a:solidFill>
                      <a:srgbClr val="5F5F5F"/>
                    </a:solidFill>
                    <a:effectLst/>
                    <a:latin typeface="メイリオ"/>
                    <a:ea typeface="メイリオ"/>
                  </a:rPr>
                  <a:t>1−11-4F</a:t>
                </a:r>
              </a:p>
              <a:p>
                <a:pPr algn="l" rtl="0">
                  <a:buNone/>
                </a:pPr>
                <a:r>
                  <a:rPr lang="ja-JP" altLang="en-US" sz="1000" kern="10" spc="0">
                    <a:ln>
                      <a:noFill/>
                    </a:ln>
                    <a:solidFill>
                      <a:srgbClr val="5F5F5F"/>
                    </a:solidFill>
                    <a:effectLst/>
                    <a:latin typeface="メイリオ"/>
                    <a:ea typeface="メイリオ"/>
                  </a:rPr>
                  <a:t>茨城県つくば市稲荷前</a:t>
                </a:r>
                <a:r>
                  <a:rPr lang="en-US" altLang="ja-JP" sz="1000" kern="10" spc="0">
                    <a:ln>
                      <a:noFill/>
                    </a:ln>
                    <a:solidFill>
                      <a:srgbClr val="5F5F5F"/>
                    </a:solidFill>
                    <a:effectLst/>
                    <a:latin typeface="メイリオ"/>
                    <a:ea typeface="メイリオ"/>
                  </a:rPr>
                  <a:t>34-13</a:t>
                </a:r>
              </a:p>
              <a:p>
                <a:pPr algn="l" rtl="0">
                  <a:buNone/>
                </a:pPr>
                <a:r>
                  <a:rPr lang="ja-JP" altLang="en-US" sz="1000" kern="10" spc="0">
                    <a:ln>
                      <a:noFill/>
                    </a:ln>
                    <a:solidFill>
                      <a:srgbClr val="5F5F5F"/>
                    </a:solidFill>
                    <a:effectLst/>
                    <a:latin typeface="メイリオ"/>
                    <a:ea typeface="メイリオ"/>
                  </a:rPr>
                  <a:t>仙台市宮城野区新田東</a:t>
                </a:r>
                <a:r>
                  <a:rPr lang="en-US" altLang="ja-JP" sz="1000" kern="10" spc="0">
                    <a:ln>
                      <a:noFill/>
                    </a:ln>
                    <a:solidFill>
                      <a:srgbClr val="5F5F5F"/>
                    </a:solidFill>
                    <a:effectLst/>
                    <a:latin typeface="メイリオ"/>
                    <a:ea typeface="メイリオ"/>
                  </a:rPr>
                  <a:t>3-3-5</a:t>
                </a:r>
                <a:endParaRPr lang="ja-JP" altLang="en-US" sz="1000" kern="10" spc="0">
                  <a:ln>
                    <a:noFill/>
                  </a:ln>
                  <a:solidFill>
                    <a:srgbClr val="5F5F5F"/>
                  </a:solidFill>
                  <a:effectLst/>
                  <a:latin typeface="メイリオ"/>
                  <a:ea typeface="メイリオ"/>
                </a:endParaRPr>
              </a:p>
            </p:txBody>
          </p:sp>
          <p:sp>
            <p:nvSpPr>
              <p:cNvPr id="57" name="WordArt 43"/>
              <p:cNvSpPr>
                <a:spLocks noChangeArrowheads="1" noChangeShapeType="1" noTextEdit="1"/>
              </p:cNvSpPr>
              <p:nvPr/>
            </p:nvSpPr>
            <p:spPr bwMode="auto">
              <a:xfrm>
                <a:off x="8799" y="12667"/>
                <a:ext cx="960" cy="811"/>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en-US" altLang="ja-JP" sz="1000" kern="10" spc="0">
                    <a:ln>
                      <a:noFill/>
                    </a:ln>
                    <a:solidFill>
                      <a:srgbClr val="5F5F5F"/>
                    </a:solidFill>
                    <a:effectLst/>
                    <a:latin typeface="メイリオ"/>
                    <a:ea typeface="メイリオ"/>
                  </a:rPr>
                  <a:t>TEL</a:t>
                </a:r>
                <a:r>
                  <a:rPr lang="ja-JP" altLang="en-US" sz="1000" kern="10" spc="0">
                    <a:ln>
                      <a:noFill/>
                    </a:ln>
                    <a:solidFill>
                      <a:srgbClr val="5F5F5F"/>
                    </a:solidFill>
                    <a:effectLst/>
                    <a:latin typeface="メイリオ"/>
                    <a:ea typeface="メイリオ"/>
                  </a:rPr>
                  <a:t>：</a:t>
                </a:r>
                <a:r>
                  <a:rPr lang="en-US" altLang="ja-JP" sz="1000" kern="10" spc="0">
                    <a:ln>
                      <a:noFill/>
                    </a:ln>
                    <a:solidFill>
                      <a:srgbClr val="5F5F5F"/>
                    </a:solidFill>
                    <a:effectLst/>
                    <a:latin typeface="メイリオ"/>
                    <a:ea typeface="メイリオ"/>
                  </a:rPr>
                  <a:t>052-325-2783</a:t>
                </a:r>
              </a:p>
              <a:p>
                <a:pPr algn="l" rtl="0">
                  <a:buNone/>
                </a:pPr>
                <a:r>
                  <a:rPr lang="en-US" altLang="ja-JP" sz="1000" kern="10" spc="0">
                    <a:ln>
                      <a:noFill/>
                    </a:ln>
                    <a:solidFill>
                      <a:srgbClr val="5F5F5F"/>
                    </a:solidFill>
                    <a:effectLst/>
                    <a:latin typeface="メイリオ"/>
                    <a:ea typeface="メイリオ"/>
                  </a:rPr>
                  <a:t>TEL</a:t>
                </a:r>
                <a:r>
                  <a:rPr lang="ja-JP" altLang="en-US" sz="1000" kern="10" spc="0">
                    <a:ln>
                      <a:noFill/>
                    </a:ln>
                    <a:solidFill>
                      <a:srgbClr val="5F5F5F"/>
                    </a:solidFill>
                    <a:effectLst/>
                    <a:latin typeface="メイリオ"/>
                    <a:ea typeface="メイリオ"/>
                  </a:rPr>
                  <a:t>：</a:t>
                </a:r>
                <a:r>
                  <a:rPr lang="en-US" altLang="ja-JP" sz="1000" kern="10" spc="0">
                    <a:ln>
                      <a:noFill/>
                    </a:ln>
                    <a:solidFill>
                      <a:srgbClr val="5F5F5F"/>
                    </a:solidFill>
                    <a:effectLst/>
                    <a:latin typeface="メイリオ"/>
                    <a:ea typeface="メイリオ"/>
                  </a:rPr>
                  <a:t>054-267-3700</a:t>
                </a:r>
              </a:p>
              <a:p>
                <a:pPr algn="l" rtl="0">
                  <a:buNone/>
                </a:pPr>
                <a:r>
                  <a:rPr lang="en-US" altLang="ja-JP" sz="1000" kern="10" spc="0">
                    <a:ln>
                      <a:noFill/>
                    </a:ln>
                    <a:solidFill>
                      <a:srgbClr val="5F5F5F"/>
                    </a:solidFill>
                    <a:effectLst/>
                    <a:latin typeface="メイリオ"/>
                    <a:ea typeface="メイリオ"/>
                  </a:rPr>
                  <a:t>TEL</a:t>
                </a:r>
                <a:r>
                  <a:rPr lang="ja-JP" altLang="en-US" sz="1000" kern="10" spc="0">
                    <a:ln>
                      <a:noFill/>
                    </a:ln>
                    <a:solidFill>
                      <a:srgbClr val="5F5F5F"/>
                    </a:solidFill>
                    <a:effectLst/>
                    <a:latin typeface="メイリオ"/>
                    <a:ea typeface="メイリオ"/>
                  </a:rPr>
                  <a:t>：</a:t>
                </a:r>
                <a:r>
                  <a:rPr lang="en-US" altLang="ja-JP" sz="1000" kern="10" spc="0">
                    <a:ln>
                      <a:noFill/>
                    </a:ln>
                    <a:solidFill>
                      <a:srgbClr val="5F5F5F"/>
                    </a:solidFill>
                    <a:effectLst/>
                    <a:latin typeface="メイリオ"/>
                    <a:ea typeface="メイリオ"/>
                  </a:rPr>
                  <a:t>03-5280-9250</a:t>
                </a:r>
              </a:p>
              <a:p>
                <a:pPr algn="l" rtl="0">
                  <a:buNone/>
                </a:pPr>
                <a:r>
                  <a:rPr lang="en-US" altLang="ja-JP" sz="1000" kern="10" spc="0">
                    <a:ln>
                      <a:noFill/>
                    </a:ln>
                    <a:solidFill>
                      <a:srgbClr val="5F5F5F"/>
                    </a:solidFill>
                    <a:effectLst/>
                    <a:latin typeface="メイリオ"/>
                    <a:ea typeface="メイリオ"/>
                  </a:rPr>
                  <a:t>TEL</a:t>
                </a:r>
                <a:r>
                  <a:rPr lang="ja-JP" altLang="en-US" sz="1000" kern="10" spc="0">
                    <a:ln>
                      <a:noFill/>
                    </a:ln>
                    <a:solidFill>
                      <a:srgbClr val="5F5F5F"/>
                    </a:solidFill>
                    <a:effectLst/>
                    <a:latin typeface="メイリオ"/>
                    <a:ea typeface="メイリオ"/>
                  </a:rPr>
                  <a:t>：</a:t>
                </a:r>
                <a:r>
                  <a:rPr lang="en-US" altLang="ja-JP" sz="1000" kern="10" spc="0">
                    <a:ln>
                      <a:noFill/>
                    </a:ln>
                    <a:solidFill>
                      <a:srgbClr val="5F5F5F"/>
                    </a:solidFill>
                    <a:effectLst/>
                    <a:latin typeface="メイリオ"/>
                    <a:ea typeface="メイリオ"/>
                  </a:rPr>
                  <a:t>029-860-7808</a:t>
                </a:r>
              </a:p>
              <a:p>
                <a:pPr algn="l" rtl="0">
                  <a:buNone/>
                </a:pPr>
                <a:r>
                  <a:rPr lang="en-US" altLang="ja-JP" sz="1000" kern="10" spc="0">
                    <a:ln>
                      <a:noFill/>
                    </a:ln>
                    <a:solidFill>
                      <a:srgbClr val="5F5F5F"/>
                    </a:solidFill>
                    <a:effectLst/>
                    <a:latin typeface="メイリオ"/>
                    <a:ea typeface="メイリオ"/>
                  </a:rPr>
                  <a:t>TEL</a:t>
                </a:r>
                <a:r>
                  <a:rPr lang="ja-JP" altLang="en-US" sz="1000" kern="10" spc="0">
                    <a:ln>
                      <a:noFill/>
                    </a:ln>
                    <a:solidFill>
                      <a:srgbClr val="5F5F5F"/>
                    </a:solidFill>
                    <a:effectLst/>
                    <a:latin typeface="メイリオ"/>
                    <a:ea typeface="メイリオ"/>
                  </a:rPr>
                  <a:t>：</a:t>
                </a:r>
                <a:r>
                  <a:rPr lang="en-US" altLang="ja-JP" sz="1000" kern="10" spc="0">
                    <a:ln>
                      <a:noFill/>
                    </a:ln>
                    <a:solidFill>
                      <a:srgbClr val="5F5F5F"/>
                    </a:solidFill>
                    <a:effectLst/>
                    <a:latin typeface="メイリオ"/>
                    <a:ea typeface="メイリオ"/>
                  </a:rPr>
                  <a:t>022-782-2737</a:t>
                </a:r>
                <a:endParaRPr lang="ja-JP" altLang="en-US" sz="1000" kern="10" spc="0">
                  <a:ln>
                    <a:noFill/>
                  </a:ln>
                  <a:solidFill>
                    <a:srgbClr val="5F5F5F"/>
                  </a:solidFill>
                  <a:effectLst/>
                  <a:latin typeface="メイリオ"/>
                  <a:ea typeface="メイリオ"/>
                </a:endParaRPr>
              </a:p>
            </p:txBody>
          </p:sp>
          <p:sp>
            <p:nvSpPr>
              <p:cNvPr id="58" name="WordArt 44"/>
              <p:cNvSpPr>
                <a:spLocks noChangeArrowheads="1" noChangeShapeType="1" noTextEdit="1"/>
              </p:cNvSpPr>
              <p:nvPr/>
            </p:nvSpPr>
            <p:spPr bwMode="auto">
              <a:xfrm>
                <a:off x="9899" y="12669"/>
                <a:ext cx="960" cy="809"/>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en-US" altLang="ja-JP" sz="1000" kern="10" spc="0">
                    <a:ln>
                      <a:noFill/>
                    </a:ln>
                    <a:solidFill>
                      <a:srgbClr val="5F5F5F"/>
                    </a:solidFill>
                    <a:effectLst/>
                    <a:latin typeface="メイリオ"/>
                    <a:ea typeface="メイリオ"/>
                  </a:rPr>
                  <a:t>FAX</a:t>
                </a:r>
                <a:r>
                  <a:rPr lang="ja-JP" altLang="en-US" sz="1000" kern="10" spc="0">
                    <a:ln>
                      <a:noFill/>
                    </a:ln>
                    <a:solidFill>
                      <a:srgbClr val="5F5F5F"/>
                    </a:solidFill>
                    <a:effectLst/>
                    <a:latin typeface="メイリオ"/>
                    <a:ea typeface="メイリオ"/>
                  </a:rPr>
                  <a:t>：</a:t>
                </a:r>
                <a:r>
                  <a:rPr lang="en-US" altLang="ja-JP" sz="1000" kern="10" spc="0">
                    <a:ln>
                      <a:noFill/>
                    </a:ln>
                    <a:solidFill>
                      <a:srgbClr val="5F5F5F"/>
                    </a:solidFill>
                    <a:effectLst/>
                    <a:latin typeface="メイリオ"/>
                    <a:ea typeface="メイリオ"/>
                  </a:rPr>
                  <a:t>052-325-2791</a:t>
                </a:r>
              </a:p>
              <a:p>
                <a:pPr algn="l" rtl="0">
                  <a:buNone/>
                </a:pPr>
                <a:r>
                  <a:rPr lang="en-US" altLang="ja-JP" sz="1000" kern="10" spc="0">
                    <a:ln>
                      <a:noFill/>
                    </a:ln>
                    <a:solidFill>
                      <a:srgbClr val="5F5F5F"/>
                    </a:solidFill>
                    <a:effectLst/>
                    <a:latin typeface="メイリオ"/>
                    <a:ea typeface="メイリオ"/>
                  </a:rPr>
                  <a:t>FAX</a:t>
                </a:r>
                <a:r>
                  <a:rPr lang="ja-JP" altLang="en-US" sz="1000" kern="10" spc="0">
                    <a:ln>
                      <a:noFill/>
                    </a:ln>
                    <a:solidFill>
                      <a:srgbClr val="5F5F5F"/>
                    </a:solidFill>
                    <a:effectLst/>
                    <a:latin typeface="メイリオ"/>
                    <a:ea typeface="メイリオ"/>
                  </a:rPr>
                  <a:t>：</a:t>
                </a:r>
                <a:r>
                  <a:rPr lang="en-US" altLang="ja-JP" sz="1000" kern="10" spc="0">
                    <a:ln>
                      <a:noFill/>
                    </a:ln>
                    <a:solidFill>
                      <a:srgbClr val="5F5F5F"/>
                    </a:solidFill>
                    <a:effectLst/>
                    <a:latin typeface="メイリオ"/>
                    <a:ea typeface="メイリオ"/>
                  </a:rPr>
                  <a:t>054-267-3701</a:t>
                </a:r>
              </a:p>
              <a:p>
                <a:pPr algn="l" rtl="0">
                  <a:buNone/>
                </a:pPr>
                <a:r>
                  <a:rPr lang="en-US" altLang="ja-JP" sz="1000" kern="10" spc="0">
                    <a:ln>
                      <a:noFill/>
                    </a:ln>
                    <a:solidFill>
                      <a:srgbClr val="5F5F5F"/>
                    </a:solidFill>
                    <a:effectLst/>
                    <a:latin typeface="メイリオ"/>
                    <a:ea typeface="メイリオ"/>
                  </a:rPr>
                  <a:t>FAX</a:t>
                </a:r>
                <a:r>
                  <a:rPr lang="ja-JP" altLang="en-US" sz="1000" kern="10" spc="0">
                    <a:ln>
                      <a:noFill/>
                    </a:ln>
                    <a:solidFill>
                      <a:srgbClr val="5F5F5F"/>
                    </a:solidFill>
                    <a:effectLst/>
                    <a:latin typeface="メイリオ"/>
                    <a:ea typeface="メイリオ"/>
                  </a:rPr>
                  <a:t>：</a:t>
                </a:r>
                <a:r>
                  <a:rPr lang="en-US" altLang="ja-JP" sz="1000" kern="10" spc="0">
                    <a:ln>
                      <a:noFill/>
                    </a:ln>
                    <a:solidFill>
                      <a:srgbClr val="5F5F5F"/>
                    </a:solidFill>
                    <a:effectLst/>
                    <a:latin typeface="メイリオ"/>
                    <a:ea typeface="メイリオ"/>
                  </a:rPr>
                  <a:t>03-5280-9253</a:t>
                </a:r>
              </a:p>
              <a:p>
                <a:pPr algn="l" rtl="0">
                  <a:buNone/>
                </a:pPr>
                <a:r>
                  <a:rPr lang="en-US" altLang="ja-JP" sz="1000" kern="10" spc="0">
                    <a:ln>
                      <a:noFill/>
                    </a:ln>
                    <a:solidFill>
                      <a:srgbClr val="5F5F5F"/>
                    </a:solidFill>
                    <a:effectLst/>
                    <a:latin typeface="メイリオ"/>
                    <a:ea typeface="メイリオ"/>
                  </a:rPr>
                  <a:t>FAX</a:t>
                </a:r>
                <a:r>
                  <a:rPr lang="ja-JP" altLang="en-US" sz="1000" kern="10" spc="0">
                    <a:ln>
                      <a:noFill/>
                    </a:ln>
                    <a:solidFill>
                      <a:srgbClr val="5F5F5F"/>
                    </a:solidFill>
                    <a:effectLst/>
                    <a:latin typeface="メイリオ"/>
                    <a:ea typeface="メイリオ"/>
                  </a:rPr>
                  <a:t>：</a:t>
                </a:r>
                <a:r>
                  <a:rPr lang="en-US" altLang="ja-JP" sz="1000" kern="10" spc="0">
                    <a:ln>
                      <a:noFill/>
                    </a:ln>
                    <a:solidFill>
                      <a:srgbClr val="5F5F5F"/>
                    </a:solidFill>
                    <a:effectLst/>
                    <a:latin typeface="メイリオ"/>
                    <a:ea typeface="メイリオ"/>
                  </a:rPr>
                  <a:t>029-860-7809</a:t>
                </a:r>
              </a:p>
              <a:p>
                <a:pPr algn="l" rtl="0">
                  <a:buNone/>
                </a:pPr>
                <a:r>
                  <a:rPr lang="en-US" altLang="ja-JP" sz="1000" kern="10" spc="0">
                    <a:ln>
                      <a:noFill/>
                    </a:ln>
                    <a:solidFill>
                      <a:srgbClr val="5F5F5F"/>
                    </a:solidFill>
                    <a:effectLst/>
                    <a:latin typeface="メイリオ"/>
                    <a:ea typeface="メイリオ"/>
                  </a:rPr>
                  <a:t>FAX</a:t>
                </a:r>
                <a:r>
                  <a:rPr lang="ja-JP" altLang="en-US" sz="1000" kern="10" spc="0">
                    <a:ln>
                      <a:noFill/>
                    </a:ln>
                    <a:solidFill>
                      <a:srgbClr val="5F5F5F"/>
                    </a:solidFill>
                    <a:effectLst/>
                    <a:latin typeface="メイリオ"/>
                    <a:ea typeface="メイリオ"/>
                  </a:rPr>
                  <a:t>：</a:t>
                </a:r>
                <a:r>
                  <a:rPr lang="en-US" altLang="ja-JP" sz="1000" kern="10" spc="0">
                    <a:ln>
                      <a:noFill/>
                    </a:ln>
                    <a:solidFill>
                      <a:srgbClr val="5F5F5F"/>
                    </a:solidFill>
                    <a:effectLst/>
                    <a:latin typeface="メイリオ"/>
                    <a:ea typeface="メイリオ"/>
                  </a:rPr>
                  <a:t>022-782-2738</a:t>
                </a:r>
                <a:endParaRPr lang="ja-JP" altLang="en-US" sz="1000" kern="10" spc="0">
                  <a:ln>
                    <a:noFill/>
                  </a:ln>
                  <a:solidFill>
                    <a:srgbClr val="5F5F5F"/>
                  </a:solidFill>
                  <a:effectLst/>
                  <a:latin typeface="メイリオ"/>
                  <a:ea typeface="メイリオ"/>
                </a:endParaRPr>
              </a:p>
            </p:txBody>
          </p:sp>
          <p:sp>
            <p:nvSpPr>
              <p:cNvPr id="59" name="WordArt 45"/>
              <p:cNvSpPr>
                <a:spLocks noChangeArrowheads="1" noChangeShapeType="1" noTextEdit="1"/>
              </p:cNvSpPr>
              <p:nvPr/>
            </p:nvSpPr>
            <p:spPr bwMode="auto">
              <a:xfrm>
                <a:off x="1763" y="11584"/>
                <a:ext cx="1452" cy="100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zh-TW" altLang="en-US" sz="1000" kern="10" spc="0">
                    <a:ln>
                      <a:noFill/>
                    </a:ln>
                    <a:solidFill>
                      <a:srgbClr val="5F5F5F"/>
                    </a:solidFill>
                    <a:effectLst/>
                    <a:latin typeface="メイリオ"/>
                    <a:ea typeface="メイリオ"/>
                  </a:rPr>
                  <a:t>福岡市博多区上牟田</a:t>
                </a:r>
                <a:r>
                  <a:rPr lang="en-US" altLang="zh-TW" sz="1000" kern="10" spc="0">
                    <a:ln>
                      <a:noFill/>
                    </a:ln>
                    <a:solidFill>
                      <a:srgbClr val="5F5F5F"/>
                    </a:solidFill>
                    <a:effectLst/>
                    <a:latin typeface="メイリオ"/>
                    <a:ea typeface="メイリオ"/>
                  </a:rPr>
                  <a:t>1-6-23</a:t>
                </a:r>
              </a:p>
              <a:p>
                <a:pPr algn="l" rtl="0">
                  <a:buNone/>
                </a:pPr>
                <a:r>
                  <a:rPr lang="zh-TW" altLang="en-US" sz="1000" kern="10" spc="0">
                    <a:ln>
                      <a:noFill/>
                    </a:ln>
                    <a:solidFill>
                      <a:srgbClr val="5F5F5F"/>
                    </a:solidFill>
                    <a:effectLst/>
                    <a:latin typeface="メイリオ"/>
                    <a:ea typeface="メイリオ"/>
                  </a:rPr>
                  <a:t>北九州市小倉北区香春口</a:t>
                </a:r>
                <a:r>
                  <a:rPr lang="en-US" altLang="zh-TW" sz="1000" kern="10" spc="0">
                    <a:ln>
                      <a:noFill/>
                    </a:ln>
                    <a:solidFill>
                      <a:srgbClr val="5F5F5F"/>
                    </a:solidFill>
                    <a:effectLst/>
                    <a:latin typeface="メイリオ"/>
                    <a:ea typeface="メイリオ"/>
                  </a:rPr>
                  <a:t>1-7-4</a:t>
                </a:r>
              </a:p>
              <a:p>
                <a:pPr algn="l" rtl="0">
                  <a:buNone/>
                </a:pPr>
                <a:r>
                  <a:rPr lang="zh-TW" altLang="en-US" sz="1000" kern="10" spc="0">
                    <a:ln>
                      <a:noFill/>
                    </a:ln>
                    <a:solidFill>
                      <a:srgbClr val="5F5F5F"/>
                    </a:solidFill>
                    <a:effectLst/>
                    <a:latin typeface="メイリオ"/>
                    <a:ea typeface="メイリオ"/>
                  </a:rPr>
                  <a:t>熊本市東区西原</a:t>
                </a:r>
                <a:r>
                  <a:rPr lang="en-US" altLang="zh-TW" sz="1000" kern="10" spc="0">
                    <a:ln>
                      <a:noFill/>
                    </a:ln>
                    <a:solidFill>
                      <a:srgbClr val="5F5F5F"/>
                    </a:solidFill>
                    <a:effectLst/>
                    <a:latin typeface="メイリオ"/>
                    <a:ea typeface="メイリオ"/>
                  </a:rPr>
                  <a:t>3-1-7</a:t>
                </a:r>
              </a:p>
              <a:p>
                <a:pPr algn="l" rtl="0">
                  <a:buNone/>
                </a:pPr>
                <a:r>
                  <a:rPr lang="zh-TW" altLang="en-US" sz="1000" kern="10" spc="0">
                    <a:ln>
                      <a:noFill/>
                    </a:ln>
                    <a:solidFill>
                      <a:srgbClr val="5F5F5F"/>
                    </a:solidFill>
                    <a:effectLst/>
                    <a:latin typeface="メイリオ"/>
                    <a:ea typeface="メイリオ"/>
                  </a:rPr>
                  <a:t>大分市顕徳町</a:t>
                </a:r>
                <a:r>
                  <a:rPr lang="en-US" altLang="zh-TW" sz="1000" kern="10" spc="0">
                    <a:ln>
                      <a:noFill/>
                    </a:ln>
                    <a:solidFill>
                      <a:srgbClr val="5F5F5F"/>
                    </a:solidFill>
                    <a:effectLst/>
                    <a:latin typeface="メイリオ"/>
                    <a:ea typeface="メイリオ"/>
                  </a:rPr>
                  <a:t>3-3-6</a:t>
                </a:r>
              </a:p>
              <a:p>
                <a:pPr algn="l" rtl="0">
                  <a:buNone/>
                </a:pPr>
                <a:r>
                  <a:rPr lang="zh-TW" altLang="en-US" sz="1000" kern="10" spc="0">
                    <a:ln>
                      <a:noFill/>
                    </a:ln>
                    <a:solidFill>
                      <a:srgbClr val="5F5F5F"/>
                    </a:solidFill>
                    <a:effectLst/>
                    <a:latin typeface="メイリオ"/>
                    <a:ea typeface="メイリオ"/>
                  </a:rPr>
                  <a:t>宮崎市橘通西</a:t>
                </a:r>
                <a:r>
                  <a:rPr lang="en-US" altLang="zh-TW" sz="1000" kern="10" spc="0">
                    <a:ln>
                      <a:noFill/>
                    </a:ln>
                    <a:solidFill>
                      <a:srgbClr val="5F5F5F"/>
                    </a:solidFill>
                    <a:effectLst/>
                    <a:latin typeface="メイリオ"/>
                    <a:ea typeface="メイリオ"/>
                  </a:rPr>
                  <a:t>5-6-65</a:t>
                </a:r>
              </a:p>
              <a:p>
                <a:pPr algn="l" rtl="0">
                  <a:buNone/>
                </a:pPr>
                <a:r>
                  <a:rPr lang="zh-TW" altLang="en-US" sz="1000" kern="10" spc="0">
                    <a:ln>
                      <a:noFill/>
                    </a:ln>
                    <a:solidFill>
                      <a:srgbClr val="5F5F5F"/>
                    </a:solidFill>
                    <a:effectLst/>
                    <a:latin typeface="メイリオ"/>
                    <a:ea typeface="メイリオ"/>
                  </a:rPr>
                  <a:t>鹿児島市上之園町</a:t>
                </a:r>
                <a:r>
                  <a:rPr lang="en-US" altLang="zh-TW" sz="1000" kern="10" spc="0">
                    <a:ln>
                      <a:noFill/>
                    </a:ln>
                    <a:solidFill>
                      <a:srgbClr val="5F5F5F"/>
                    </a:solidFill>
                    <a:effectLst/>
                    <a:latin typeface="メイリオ"/>
                    <a:ea typeface="メイリオ"/>
                  </a:rPr>
                  <a:t>33-2</a:t>
                </a:r>
                <a:endParaRPr lang="ja-JP" altLang="en-US" sz="1000" kern="10" spc="0">
                  <a:ln>
                    <a:noFill/>
                  </a:ln>
                  <a:solidFill>
                    <a:srgbClr val="5F5F5F"/>
                  </a:solidFill>
                  <a:effectLst/>
                  <a:latin typeface="メイリオ"/>
                  <a:ea typeface="メイリオ"/>
                </a:endParaRPr>
              </a:p>
            </p:txBody>
          </p:sp>
          <p:sp>
            <p:nvSpPr>
              <p:cNvPr id="60" name="WordArt 46"/>
              <p:cNvSpPr>
                <a:spLocks noChangeArrowheads="1" noChangeShapeType="1" noTextEdit="1"/>
              </p:cNvSpPr>
              <p:nvPr/>
            </p:nvSpPr>
            <p:spPr bwMode="auto">
              <a:xfrm>
                <a:off x="1763" y="12657"/>
                <a:ext cx="1503" cy="999"/>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5F5F5F"/>
                    </a:solidFill>
                    <a:effectLst/>
                    <a:latin typeface="メイリオ"/>
                    <a:ea typeface="メイリオ"/>
                  </a:rPr>
                  <a:t>広島市西区楠木町</a:t>
                </a:r>
                <a:r>
                  <a:rPr lang="en-US" altLang="ja-JP" sz="1000" kern="10" spc="0">
                    <a:ln>
                      <a:noFill/>
                    </a:ln>
                    <a:solidFill>
                      <a:srgbClr val="5F5F5F"/>
                    </a:solidFill>
                    <a:effectLst/>
                    <a:latin typeface="メイリオ"/>
                    <a:ea typeface="メイリオ"/>
                  </a:rPr>
                  <a:t>1-10-1</a:t>
                </a:r>
              </a:p>
              <a:p>
                <a:pPr algn="l" rtl="0">
                  <a:buNone/>
                </a:pPr>
                <a:r>
                  <a:rPr lang="ja-JP" altLang="en-US" sz="1000" kern="10" spc="0">
                    <a:ln>
                      <a:noFill/>
                    </a:ln>
                    <a:solidFill>
                      <a:srgbClr val="5F5F5F"/>
                    </a:solidFill>
                    <a:effectLst/>
                    <a:latin typeface="メイリオ"/>
                    <a:ea typeface="メイリオ"/>
                  </a:rPr>
                  <a:t>福山市南本庄</a:t>
                </a:r>
                <a:r>
                  <a:rPr lang="en-US" altLang="ja-JP" sz="1000" kern="10" spc="0">
                    <a:ln>
                      <a:noFill/>
                    </a:ln>
                    <a:solidFill>
                      <a:srgbClr val="5F5F5F"/>
                    </a:solidFill>
                    <a:effectLst/>
                    <a:latin typeface="メイリオ"/>
                    <a:ea typeface="メイリオ"/>
                  </a:rPr>
                  <a:t>3-4-44</a:t>
                </a:r>
              </a:p>
              <a:p>
                <a:pPr algn="l" rtl="0">
                  <a:buNone/>
                </a:pPr>
                <a:r>
                  <a:rPr lang="ja-JP" altLang="en-US" sz="1000" kern="10" spc="0">
                    <a:ln>
                      <a:noFill/>
                    </a:ln>
                    <a:solidFill>
                      <a:srgbClr val="5F5F5F"/>
                    </a:solidFill>
                    <a:effectLst/>
                    <a:latin typeface="メイリオ"/>
                    <a:ea typeface="メイリオ"/>
                  </a:rPr>
                  <a:t>岡山市北区鹿田本町</a:t>
                </a:r>
                <a:r>
                  <a:rPr lang="en-US" altLang="ja-JP" sz="1000" kern="10" spc="0">
                    <a:ln>
                      <a:noFill/>
                    </a:ln>
                    <a:solidFill>
                      <a:srgbClr val="5F5F5F"/>
                    </a:solidFill>
                    <a:effectLst/>
                    <a:latin typeface="メイリオ"/>
                    <a:ea typeface="メイリオ"/>
                  </a:rPr>
                  <a:t>7-24  1</a:t>
                </a:r>
                <a:r>
                  <a:rPr lang="ja-JP" altLang="en-US" sz="1000" kern="10" spc="0">
                    <a:ln>
                      <a:noFill/>
                    </a:ln>
                    <a:solidFill>
                      <a:srgbClr val="5F5F5F"/>
                    </a:solidFill>
                    <a:effectLst/>
                    <a:latin typeface="メイリオ"/>
                    <a:ea typeface="メイリオ"/>
                  </a:rPr>
                  <a:t>階</a:t>
                </a:r>
              </a:p>
              <a:p>
                <a:pPr algn="l" rtl="0">
                  <a:buNone/>
                </a:pPr>
                <a:r>
                  <a:rPr lang="ja-JP" altLang="en-US" sz="1000" kern="10" spc="0">
                    <a:ln>
                      <a:noFill/>
                    </a:ln>
                    <a:solidFill>
                      <a:srgbClr val="5F5F5F"/>
                    </a:solidFill>
                    <a:effectLst/>
                    <a:latin typeface="メイリオ"/>
                    <a:ea typeface="メイリオ"/>
                  </a:rPr>
                  <a:t>松山市天山</a:t>
                </a:r>
                <a:r>
                  <a:rPr lang="en-US" altLang="ja-JP" sz="1000" kern="10" spc="0">
                    <a:ln>
                      <a:noFill/>
                    </a:ln>
                    <a:solidFill>
                      <a:srgbClr val="5F5F5F"/>
                    </a:solidFill>
                    <a:effectLst/>
                    <a:latin typeface="メイリオ"/>
                    <a:ea typeface="メイリオ"/>
                  </a:rPr>
                  <a:t>3-15-10</a:t>
                </a:r>
              </a:p>
              <a:p>
                <a:pPr algn="l" rtl="0">
                  <a:buNone/>
                </a:pPr>
                <a:r>
                  <a:rPr lang="ja-JP" altLang="en-US" sz="1000" kern="10" spc="0">
                    <a:ln>
                      <a:noFill/>
                    </a:ln>
                    <a:solidFill>
                      <a:srgbClr val="5F5F5F"/>
                    </a:solidFill>
                    <a:effectLst/>
                    <a:latin typeface="メイリオ"/>
                    <a:ea typeface="メイリオ"/>
                  </a:rPr>
                  <a:t>高松市東ハゼ町</a:t>
                </a:r>
                <a:r>
                  <a:rPr lang="en-US" altLang="ja-JP" sz="1000" kern="10" spc="0">
                    <a:ln>
                      <a:noFill/>
                    </a:ln>
                    <a:solidFill>
                      <a:srgbClr val="5F5F5F"/>
                    </a:solidFill>
                    <a:effectLst/>
                    <a:latin typeface="メイリオ"/>
                    <a:ea typeface="メイリオ"/>
                  </a:rPr>
                  <a:t>3-4</a:t>
                </a:r>
              </a:p>
              <a:p>
                <a:pPr algn="l" rtl="0">
                  <a:buNone/>
                </a:pPr>
                <a:r>
                  <a:rPr lang="ja-JP" altLang="en-US" sz="1000" kern="10" spc="0">
                    <a:ln>
                      <a:noFill/>
                    </a:ln>
                    <a:solidFill>
                      <a:srgbClr val="5F5F5F"/>
                    </a:solidFill>
                    <a:effectLst/>
                    <a:latin typeface="メイリオ"/>
                    <a:ea typeface="メイリオ"/>
                  </a:rPr>
                  <a:t>高知市知寄町</a:t>
                </a:r>
                <a:r>
                  <a:rPr lang="en-US" altLang="ja-JP" sz="1000" kern="10" spc="0">
                    <a:ln>
                      <a:noFill/>
                    </a:ln>
                    <a:solidFill>
                      <a:srgbClr val="5F5F5F"/>
                    </a:solidFill>
                    <a:effectLst/>
                    <a:latin typeface="メイリオ"/>
                    <a:ea typeface="メイリオ"/>
                  </a:rPr>
                  <a:t>3-306</a:t>
                </a:r>
                <a:endParaRPr lang="ja-JP" altLang="en-US" sz="1000" kern="10" spc="0">
                  <a:ln>
                    <a:noFill/>
                  </a:ln>
                  <a:solidFill>
                    <a:srgbClr val="5F5F5F"/>
                  </a:solidFill>
                  <a:effectLst/>
                  <a:latin typeface="メイリオ"/>
                  <a:ea typeface="メイリオ"/>
                </a:endParaRPr>
              </a:p>
            </p:txBody>
          </p:sp>
          <p:sp>
            <p:nvSpPr>
              <p:cNvPr id="61" name="Line 47"/>
              <p:cNvSpPr>
                <a:spLocks noChangeShapeType="1"/>
              </p:cNvSpPr>
              <p:nvPr/>
            </p:nvSpPr>
            <p:spPr bwMode="auto">
              <a:xfrm>
                <a:off x="939" y="11390"/>
                <a:ext cx="10107" cy="1"/>
              </a:xfrm>
              <a:prstGeom prst="line">
                <a:avLst/>
              </a:prstGeom>
              <a:noFill/>
              <a:ln w="9525">
                <a:solidFill>
                  <a:srgbClr val="333333"/>
                </a:solidFill>
                <a:round/>
                <a:headEnd/>
                <a:tailEnd/>
              </a:ln>
              <a:extLst>
                <a:ext uri="{909E8E84-426E-40DD-AFC4-6F175D3DCCD1}">
                  <a14:hiddenFill xmlns:a14="http://schemas.microsoft.com/office/drawing/2010/main">
                    <a:noFill/>
                  </a14:hiddenFill>
                </a:ext>
              </a:extLst>
            </p:spPr>
            <p:txBody>
              <a:bodyPr vert="horz" wrap="square" lIns="74295" tIns="8890" rIns="74295" bIns="8890" numCol="1" anchor="t" anchorCtr="0" compatLnSpc="1">
                <a:prstTxWarp prst="textNoShape">
                  <a:avLst/>
                </a:prstTxWarp>
              </a:bodyPr>
              <a:lstStyle/>
              <a:p>
                <a:endParaRPr lang="ja-JP" altLang="en-US"/>
              </a:p>
            </p:txBody>
          </p:sp>
          <p:sp>
            <p:nvSpPr>
              <p:cNvPr id="62" name="Rectangle 48"/>
              <p:cNvSpPr>
                <a:spLocks noChangeArrowheads="1"/>
              </p:cNvSpPr>
              <p:nvPr/>
            </p:nvSpPr>
            <p:spPr bwMode="auto">
              <a:xfrm>
                <a:off x="916" y="10681"/>
                <a:ext cx="9805" cy="658"/>
              </a:xfrm>
              <a:prstGeom prst="rect">
                <a:avLst/>
              </a:prstGeom>
              <a:solidFill>
                <a:srgbClr val="FFFFFF"/>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bodyPr>
              <a:lstStyle/>
              <a:p>
                <a:endParaRPr lang="ja-JP" altLang="en-US"/>
              </a:p>
            </p:txBody>
          </p:sp>
          <p:pic>
            <p:nvPicPr>
              <p:cNvPr id="1073" name="Picture 49" descr="SIアドレス一覧 20170330"/>
              <p:cNvPicPr>
                <a:picLocks noChangeAspect="1" noChangeArrowheads="1"/>
              </p:cNvPicPr>
              <p:nvPr/>
            </p:nvPicPr>
            <p:blipFill>
              <a:blip r:embed="rId7" cstate="print">
                <a:extLst>
                  <a:ext uri="{28A0092B-C50C-407E-A947-70E740481C1C}">
                    <a14:useLocalDpi xmlns:a14="http://schemas.microsoft.com/office/drawing/2010/main" val="0"/>
                  </a:ext>
                </a:extLst>
              </a:blip>
              <a:srcRect l="7458" t="9373" r="21411" b="70885"/>
              <a:stretch>
                <a:fillRect/>
              </a:stretch>
            </p:blipFill>
            <p:spPr bwMode="auto">
              <a:xfrm>
                <a:off x="3088" y="10643"/>
                <a:ext cx="7351" cy="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4" name="Picture 50" descr="NEWアプライドグループロゴ-紺"/>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82" y="10697"/>
                <a:ext cx="1875" cy="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 name="Rectangle 51"/>
              <p:cNvSpPr>
                <a:spLocks noChangeArrowheads="1"/>
              </p:cNvSpPr>
              <p:nvPr/>
            </p:nvSpPr>
            <p:spPr bwMode="auto">
              <a:xfrm>
                <a:off x="855" y="14815"/>
                <a:ext cx="1908" cy="56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sp>
            <p:nvSpPr>
              <p:cNvPr id="1024" name="Rectangle 52"/>
              <p:cNvSpPr>
                <a:spLocks noChangeArrowheads="1"/>
              </p:cNvSpPr>
              <p:nvPr/>
            </p:nvSpPr>
            <p:spPr bwMode="auto">
              <a:xfrm>
                <a:off x="880" y="14886"/>
                <a:ext cx="10286" cy="242"/>
              </a:xfrm>
              <a:prstGeom prst="rect">
                <a:avLst/>
              </a:prstGeom>
              <a:solidFill>
                <a:srgbClr val="5F5F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sp>
            <p:nvSpPr>
              <p:cNvPr id="1025" name="WordArt 53"/>
              <p:cNvSpPr>
                <a:spLocks noChangeArrowheads="1" noChangeShapeType="1" noTextEdit="1"/>
              </p:cNvSpPr>
              <p:nvPr/>
            </p:nvSpPr>
            <p:spPr bwMode="auto">
              <a:xfrm>
                <a:off x="1385" y="14929"/>
                <a:ext cx="3367" cy="162"/>
              </a:xfrm>
              <a:prstGeom prst="rect">
                <a:avLst/>
              </a:prstGeom>
              <a:extLst>
                <a:ext uri="{91240B29-F687-4F45-9708-019B960494DF}">
                  <a14:hiddenLine xmlns:a14="http://schemas.microsoft.com/office/drawing/2010/main" w="76200">
                    <a:solidFill>
                      <a:srgbClr val="00808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3600" kern="10" spc="0">
                    <a:ln>
                      <a:noFill/>
                    </a:ln>
                    <a:solidFill>
                      <a:srgbClr val="FFFFFF"/>
                    </a:solidFill>
                    <a:effectLst/>
                    <a:latin typeface="ヒラギノ角ゴ4"/>
                    <a:ea typeface="ヒラギノ角ゴ4"/>
                  </a:rPr>
                  <a:t>アプライド株式会社 広域システム営業部</a:t>
                </a:r>
              </a:p>
            </p:txBody>
          </p:sp>
          <p:sp>
            <p:nvSpPr>
              <p:cNvPr id="1026" name="WordArt 54"/>
              <p:cNvSpPr>
                <a:spLocks noChangeArrowheads="1" noChangeShapeType="1" noTextEdit="1"/>
              </p:cNvSpPr>
              <p:nvPr/>
            </p:nvSpPr>
            <p:spPr bwMode="auto">
              <a:xfrm>
                <a:off x="880" y="15235"/>
                <a:ext cx="5118" cy="347"/>
              </a:xfrm>
              <a:prstGeom prst="rect">
                <a:avLst/>
              </a:prstGeom>
              <a:extLst>
                <a:ext uri="{91240B29-F687-4F45-9708-019B960494DF}">
                  <a14:hiddenLine xmlns:a14="http://schemas.microsoft.com/office/drawing/2010/main" w="127000">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zh-TW" altLang="en-US" sz="1200" kern="10" spc="0">
                    <a:ln>
                      <a:noFill/>
                    </a:ln>
                    <a:solidFill>
                      <a:srgbClr val="5F5F5F"/>
                    </a:solidFill>
                    <a:effectLst/>
                    <a:latin typeface="ヒラギノ角ゴ4"/>
                    <a:ea typeface="ヒラギノ角ゴ4"/>
                  </a:rPr>
                  <a:t>■関東営業所  東京都千代田区神田小川町１</a:t>
                </a:r>
                <a:r>
                  <a:rPr lang="en-US" altLang="zh-TW" sz="1200" kern="10" spc="0">
                    <a:ln>
                      <a:noFill/>
                    </a:ln>
                    <a:solidFill>
                      <a:srgbClr val="5F5F5F"/>
                    </a:solidFill>
                    <a:effectLst/>
                    <a:latin typeface="ヒラギノ角ゴ4"/>
                    <a:ea typeface="ヒラギノ角ゴ4"/>
                  </a:rPr>
                  <a:t>-11-4F  TEL</a:t>
                </a:r>
                <a:r>
                  <a:rPr lang="zh-TW" altLang="en-US" sz="1200" kern="10" spc="0">
                    <a:ln>
                      <a:noFill/>
                    </a:ln>
                    <a:solidFill>
                      <a:srgbClr val="5F5F5F"/>
                    </a:solidFill>
                    <a:effectLst/>
                    <a:latin typeface="ヒラギノ角ゴ4"/>
                    <a:ea typeface="ヒラギノ角ゴ4"/>
                  </a:rPr>
                  <a:t>：</a:t>
                </a:r>
                <a:r>
                  <a:rPr lang="en-US" altLang="zh-TW" sz="1200" kern="10" spc="0">
                    <a:ln>
                      <a:noFill/>
                    </a:ln>
                    <a:solidFill>
                      <a:srgbClr val="5F5F5F"/>
                    </a:solidFill>
                    <a:effectLst/>
                    <a:latin typeface="ヒラギノ角ゴ4"/>
                    <a:ea typeface="ヒラギノ角ゴ4"/>
                  </a:rPr>
                  <a:t>03-5280-9255</a:t>
                </a:r>
              </a:p>
              <a:p>
                <a:pPr algn="l" rtl="0">
                  <a:buNone/>
                </a:pPr>
                <a:r>
                  <a:rPr lang="en-US" altLang="zh-TW" sz="1200" kern="10" spc="0">
                    <a:ln>
                      <a:noFill/>
                    </a:ln>
                    <a:solidFill>
                      <a:srgbClr val="5F5F5F"/>
                    </a:solidFill>
                    <a:effectLst/>
                    <a:latin typeface="ヒラギノ角ゴ4"/>
                    <a:ea typeface="ヒラギノ角ゴ4"/>
                  </a:rPr>
                  <a:t>■</a:t>
                </a:r>
                <a:r>
                  <a:rPr lang="zh-TW" altLang="en-US" sz="1200" kern="10" spc="0">
                    <a:ln>
                      <a:noFill/>
                    </a:ln>
                    <a:solidFill>
                      <a:srgbClr val="5F5F5F"/>
                    </a:solidFill>
                    <a:effectLst/>
                    <a:latin typeface="ヒラギノ角ゴ4"/>
                    <a:ea typeface="ヒラギノ角ゴ4"/>
                  </a:rPr>
                  <a:t>東海営業部  名古屋市西区上名古屋三丁目</a:t>
                </a:r>
                <a:r>
                  <a:rPr lang="en-US" altLang="zh-TW" sz="1200" kern="10" spc="0">
                    <a:ln>
                      <a:noFill/>
                    </a:ln>
                    <a:solidFill>
                      <a:srgbClr val="5F5F5F"/>
                    </a:solidFill>
                    <a:effectLst/>
                    <a:latin typeface="ヒラギノ角ゴ4"/>
                    <a:ea typeface="ヒラギノ角ゴ4"/>
                  </a:rPr>
                  <a:t>25-28-5F TEL</a:t>
                </a:r>
                <a:r>
                  <a:rPr lang="zh-TW" altLang="en-US" sz="1200" kern="10" spc="0">
                    <a:ln>
                      <a:noFill/>
                    </a:ln>
                    <a:solidFill>
                      <a:srgbClr val="5F5F5F"/>
                    </a:solidFill>
                    <a:effectLst/>
                    <a:latin typeface="ヒラギノ角ゴ4"/>
                    <a:ea typeface="ヒラギノ角ゴ4"/>
                  </a:rPr>
                  <a:t>：</a:t>
                </a:r>
                <a:r>
                  <a:rPr lang="en-US" altLang="zh-TW" sz="1200" kern="10" spc="0">
                    <a:ln>
                      <a:noFill/>
                    </a:ln>
                    <a:solidFill>
                      <a:srgbClr val="5F5F5F"/>
                    </a:solidFill>
                    <a:effectLst/>
                    <a:latin typeface="ヒラギノ角ゴ4"/>
                    <a:ea typeface="ヒラギノ角ゴ4"/>
                  </a:rPr>
                  <a:t>052-325-2782</a:t>
                </a:r>
                <a:endParaRPr lang="ja-JP" altLang="en-US" sz="1200" kern="10" spc="0">
                  <a:ln>
                    <a:noFill/>
                  </a:ln>
                  <a:solidFill>
                    <a:srgbClr val="5F5F5F"/>
                  </a:solidFill>
                  <a:effectLst/>
                  <a:latin typeface="ヒラギノ角ゴ4"/>
                  <a:ea typeface="ヒラギノ角ゴ4"/>
                </a:endParaRPr>
              </a:p>
            </p:txBody>
          </p:sp>
          <p:sp>
            <p:nvSpPr>
              <p:cNvPr id="1028" name="WordArt 55"/>
              <p:cNvSpPr>
                <a:spLocks noChangeArrowheads="1" noChangeShapeType="1" noTextEdit="1"/>
              </p:cNvSpPr>
              <p:nvPr/>
            </p:nvSpPr>
            <p:spPr bwMode="auto">
              <a:xfrm>
                <a:off x="6249" y="15235"/>
                <a:ext cx="4917" cy="347"/>
              </a:xfrm>
              <a:prstGeom prst="rect">
                <a:avLst/>
              </a:prstGeom>
              <a:extLst>
                <a:ext uri="{91240B29-F687-4F45-9708-019B960494DF}">
                  <a14:hiddenLine xmlns:a14="http://schemas.microsoft.com/office/drawing/2010/main" w="127000">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zh-TW" altLang="en-US" sz="1200" kern="10" spc="0">
                    <a:ln>
                      <a:noFill/>
                    </a:ln>
                    <a:solidFill>
                      <a:srgbClr val="5F5F5F"/>
                    </a:solidFill>
                    <a:effectLst/>
                    <a:latin typeface="ヒラギノ角ゴ4"/>
                    <a:ea typeface="ヒラギノ角ゴ4"/>
                  </a:rPr>
                  <a:t>■関西営業所  大阪市淀川区西中島</a:t>
                </a:r>
                <a:r>
                  <a:rPr lang="en-US" altLang="zh-TW" sz="1200" kern="10" spc="0">
                    <a:ln>
                      <a:noFill/>
                    </a:ln>
                    <a:solidFill>
                      <a:srgbClr val="5F5F5F"/>
                    </a:solidFill>
                    <a:effectLst/>
                    <a:latin typeface="ヒラギノ角ゴ4"/>
                    <a:ea typeface="ヒラギノ角ゴ4"/>
                  </a:rPr>
                  <a:t>2</a:t>
                </a:r>
                <a:r>
                  <a:rPr lang="zh-TW" altLang="en-US" sz="1200" kern="10" spc="0">
                    <a:ln>
                      <a:noFill/>
                    </a:ln>
                    <a:solidFill>
                      <a:srgbClr val="5F5F5F"/>
                    </a:solidFill>
                    <a:effectLst/>
                    <a:latin typeface="ヒラギノ角ゴ4"/>
                    <a:ea typeface="ヒラギノ角ゴ4"/>
                  </a:rPr>
                  <a:t>丁目</a:t>
                </a:r>
                <a:r>
                  <a:rPr lang="en-US" altLang="zh-TW" sz="1200" kern="10" spc="0">
                    <a:ln>
                      <a:noFill/>
                    </a:ln>
                    <a:solidFill>
                      <a:srgbClr val="5F5F5F"/>
                    </a:solidFill>
                    <a:effectLst/>
                    <a:latin typeface="ヒラギノ角ゴ4"/>
                    <a:ea typeface="ヒラギノ角ゴ4"/>
                  </a:rPr>
                  <a:t>14-6-5  TEL</a:t>
                </a:r>
                <a:r>
                  <a:rPr lang="zh-TW" altLang="en-US" sz="1200" kern="10" spc="0">
                    <a:ln>
                      <a:noFill/>
                    </a:ln>
                    <a:solidFill>
                      <a:srgbClr val="5F5F5F"/>
                    </a:solidFill>
                    <a:effectLst/>
                    <a:latin typeface="ヒラギノ角ゴ4"/>
                    <a:ea typeface="ヒラギノ角ゴ4"/>
                  </a:rPr>
                  <a:t>：</a:t>
                </a:r>
                <a:r>
                  <a:rPr lang="en-US" altLang="zh-TW" sz="1200" kern="10" spc="0">
                    <a:ln>
                      <a:noFill/>
                    </a:ln>
                    <a:solidFill>
                      <a:srgbClr val="5F5F5F"/>
                    </a:solidFill>
                    <a:effectLst/>
                    <a:latin typeface="ヒラギノ角ゴ4"/>
                    <a:ea typeface="ヒラギノ角ゴ4"/>
                  </a:rPr>
                  <a:t>06-6838-4123</a:t>
                </a:r>
              </a:p>
              <a:p>
                <a:pPr algn="l" rtl="0">
                  <a:buNone/>
                </a:pPr>
                <a:r>
                  <a:rPr lang="en-US" altLang="zh-TW" sz="1200" kern="10" spc="0">
                    <a:ln>
                      <a:noFill/>
                    </a:ln>
                    <a:solidFill>
                      <a:srgbClr val="5F5F5F"/>
                    </a:solidFill>
                    <a:effectLst/>
                    <a:latin typeface="ヒラギノ角ゴ4"/>
                    <a:ea typeface="ヒラギノ角ゴ4"/>
                  </a:rPr>
                  <a:t>■</a:t>
                </a:r>
                <a:r>
                  <a:rPr lang="zh-TW" altLang="en-US" sz="1200" kern="10" spc="0">
                    <a:ln>
                      <a:noFill/>
                    </a:ln>
                    <a:solidFill>
                      <a:srgbClr val="5F5F5F"/>
                    </a:solidFill>
                    <a:effectLst/>
                    <a:latin typeface="ヒラギノ角ゴ4"/>
                    <a:ea typeface="ヒラギノ角ゴ4"/>
                  </a:rPr>
                  <a:t>九州営業所  福岡市博多区上牟田</a:t>
                </a:r>
                <a:r>
                  <a:rPr lang="en-US" altLang="zh-TW" sz="1200" kern="10" spc="0">
                    <a:ln>
                      <a:noFill/>
                    </a:ln>
                    <a:solidFill>
                      <a:srgbClr val="5F5F5F"/>
                    </a:solidFill>
                    <a:effectLst/>
                    <a:latin typeface="ヒラギノ角ゴ4"/>
                    <a:ea typeface="ヒラギノ角ゴ4"/>
                  </a:rPr>
                  <a:t>1</a:t>
                </a:r>
                <a:r>
                  <a:rPr lang="zh-TW" altLang="en-US" sz="1200" kern="10" spc="0">
                    <a:ln>
                      <a:noFill/>
                    </a:ln>
                    <a:solidFill>
                      <a:srgbClr val="5F5F5F"/>
                    </a:solidFill>
                    <a:effectLst/>
                    <a:latin typeface="ヒラギノ角ゴ4"/>
                    <a:ea typeface="ヒラギノ角ゴ4"/>
                  </a:rPr>
                  <a:t>丁目</a:t>
                </a:r>
                <a:r>
                  <a:rPr lang="en-US" altLang="zh-TW" sz="1200" kern="10" spc="0">
                    <a:ln>
                      <a:noFill/>
                    </a:ln>
                    <a:solidFill>
                      <a:srgbClr val="5F5F5F"/>
                    </a:solidFill>
                    <a:effectLst/>
                    <a:latin typeface="ヒラギノ角ゴ4"/>
                    <a:ea typeface="ヒラギノ角ゴ4"/>
                  </a:rPr>
                  <a:t>6</a:t>
                </a:r>
                <a:r>
                  <a:rPr lang="zh-TW" altLang="en-US" sz="1200" kern="10" spc="0">
                    <a:ln>
                      <a:noFill/>
                    </a:ln>
                    <a:solidFill>
                      <a:srgbClr val="5F5F5F"/>
                    </a:solidFill>
                    <a:effectLst/>
                    <a:latin typeface="ヒラギノ角ゴ4"/>
                    <a:ea typeface="ヒラギノ角ゴ4"/>
                  </a:rPr>
                  <a:t>番</a:t>
                </a:r>
                <a:r>
                  <a:rPr lang="en-US" altLang="zh-TW" sz="1200" kern="10" spc="0">
                    <a:ln>
                      <a:noFill/>
                    </a:ln>
                    <a:solidFill>
                      <a:srgbClr val="5F5F5F"/>
                    </a:solidFill>
                    <a:effectLst/>
                    <a:latin typeface="ヒラギノ角ゴ4"/>
                    <a:ea typeface="ヒラギノ角ゴ4"/>
                  </a:rPr>
                  <a:t>23</a:t>
                </a:r>
                <a:r>
                  <a:rPr lang="zh-TW" altLang="en-US" sz="1200" kern="10" spc="0">
                    <a:ln>
                      <a:noFill/>
                    </a:ln>
                    <a:solidFill>
                      <a:srgbClr val="5F5F5F"/>
                    </a:solidFill>
                    <a:effectLst/>
                    <a:latin typeface="ヒラギノ角ゴ4"/>
                    <a:ea typeface="ヒラギノ角ゴ4"/>
                  </a:rPr>
                  <a:t>号  </a:t>
                </a:r>
                <a:r>
                  <a:rPr lang="en-US" altLang="zh-TW" sz="1200" kern="10" spc="0">
                    <a:ln>
                      <a:noFill/>
                    </a:ln>
                    <a:solidFill>
                      <a:srgbClr val="5F5F5F"/>
                    </a:solidFill>
                    <a:effectLst/>
                    <a:latin typeface="ヒラギノ角ゴ4"/>
                    <a:ea typeface="ヒラギノ角ゴ4"/>
                  </a:rPr>
                  <a:t>TEL</a:t>
                </a:r>
                <a:r>
                  <a:rPr lang="zh-TW" altLang="en-US" sz="1200" kern="10" spc="0">
                    <a:ln>
                      <a:noFill/>
                    </a:ln>
                    <a:solidFill>
                      <a:srgbClr val="5F5F5F"/>
                    </a:solidFill>
                    <a:effectLst/>
                    <a:latin typeface="ヒラギノ角ゴ4"/>
                    <a:ea typeface="ヒラギノ角ゴ4"/>
                  </a:rPr>
                  <a:t>：</a:t>
                </a:r>
                <a:r>
                  <a:rPr lang="en-US" altLang="zh-TW" sz="1200" kern="10" spc="0">
                    <a:ln>
                      <a:noFill/>
                    </a:ln>
                    <a:solidFill>
                      <a:srgbClr val="5F5F5F"/>
                    </a:solidFill>
                    <a:effectLst/>
                    <a:latin typeface="ヒラギノ角ゴ4"/>
                    <a:ea typeface="ヒラギノ角ゴ4"/>
                  </a:rPr>
                  <a:t>092-481-7812</a:t>
                </a:r>
                <a:endParaRPr lang="ja-JP" altLang="en-US" sz="1200" kern="10" spc="0">
                  <a:ln>
                    <a:noFill/>
                  </a:ln>
                  <a:solidFill>
                    <a:srgbClr val="5F5F5F"/>
                  </a:solidFill>
                  <a:effectLst/>
                  <a:latin typeface="ヒラギノ角ゴ4"/>
                  <a:ea typeface="ヒラギノ角ゴ4"/>
                </a:endParaRPr>
              </a:p>
            </p:txBody>
          </p:sp>
          <p:sp>
            <p:nvSpPr>
              <p:cNvPr id="1029" name="Rectangle 56"/>
              <p:cNvSpPr>
                <a:spLocks noChangeArrowheads="1"/>
              </p:cNvSpPr>
              <p:nvPr/>
            </p:nvSpPr>
            <p:spPr bwMode="auto">
              <a:xfrm>
                <a:off x="855" y="13801"/>
                <a:ext cx="1908" cy="56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sp>
            <p:nvSpPr>
              <p:cNvPr id="1031" name="Rectangle 57"/>
              <p:cNvSpPr>
                <a:spLocks noChangeArrowheads="1"/>
              </p:cNvSpPr>
              <p:nvPr/>
            </p:nvSpPr>
            <p:spPr bwMode="auto">
              <a:xfrm>
                <a:off x="880" y="13873"/>
                <a:ext cx="10286" cy="242"/>
              </a:xfrm>
              <a:prstGeom prst="rect">
                <a:avLst/>
              </a:prstGeom>
              <a:solidFill>
                <a:srgbClr val="5F5F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sp>
            <p:nvSpPr>
              <p:cNvPr id="1033" name="WordArt 58"/>
              <p:cNvSpPr>
                <a:spLocks noChangeArrowheads="1" noChangeShapeType="1" noTextEdit="1"/>
              </p:cNvSpPr>
              <p:nvPr/>
            </p:nvSpPr>
            <p:spPr bwMode="auto">
              <a:xfrm>
                <a:off x="1385" y="13907"/>
                <a:ext cx="2741" cy="175"/>
              </a:xfrm>
              <a:prstGeom prst="rect">
                <a:avLst/>
              </a:prstGeom>
              <a:extLst>
                <a:ext uri="{91240B29-F687-4F45-9708-019B960494DF}">
                  <a14:hiddenLine xmlns:a14="http://schemas.microsoft.com/office/drawing/2010/main" w="76200">
                    <a:solidFill>
                      <a:srgbClr val="00808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3600" kern="10" spc="0">
                    <a:ln>
                      <a:noFill/>
                    </a:ln>
                    <a:solidFill>
                      <a:srgbClr val="FFFFFF"/>
                    </a:solidFill>
                    <a:effectLst/>
                    <a:latin typeface="ヒラギノ角ゴ4"/>
                    <a:ea typeface="ヒラギノ角ゴ4"/>
                  </a:rPr>
                  <a:t>アプライド株式会社 特機営業部</a:t>
                </a:r>
              </a:p>
            </p:txBody>
          </p:sp>
          <p:sp>
            <p:nvSpPr>
              <p:cNvPr id="1035" name="WordArt 59"/>
              <p:cNvSpPr>
                <a:spLocks noChangeArrowheads="1" noChangeShapeType="1" noTextEdit="1"/>
              </p:cNvSpPr>
              <p:nvPr/>
            </p:nvSpPr>
            <p:spPr bwMode="auto">
              <a:xfrm>
                <a:off x="866" y="14222"/>
                <a:ext cx="5244" cy="347"/>
              </a:xfrm>
              <a:prstGeom prst="rect">
                <a:avLst/>
              </a:prstGeom>
              <a:extLst>
                <a:ext uri="{91240B29-F687-4F45-9708-019B960494DF}">
                  <a14:hiddenLine xmlns:a14="http://schemas.microsoft.com/office/drawing/2010/main" w="127000">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zh-TW" altLang="en-US" sz="1200" kern="10" spc="0">
                    <a:ln>
                      <a:noFill/>
                    </a:ln>
                    <a:solidFill>
                      <a:srgbClr val="5F5F5F"/>
                    </a:solidFill>
                    <a:effectLst/>
                    <a:latin typeface="ヒラギノ角ゴ4"/>
                    <a:ea typeface="ヒラギノ角ゴ4"/>
                  </a:rPr>
                  <a:t>■関東営業部  東京都千代田区神田小川町１</a:t>
                </a:r>
                <a:r>
                  <a:rPr lang="en-US" altLang="zh-TW" sz="1200" kern="10" spc="0">
                    <a:ln>
                      <a:noFill/>
                    </a:ln>
                    <a:solidFill>
                      <a:srgbClr val="5F5F5F"/>
                    </a:solidFill>
                    <a:effectLst/>
                    <a:latin typeface="ヒラギノ角ゴ4"/>
                    <a:ea typeface="ヒラギノ角ゴ4"/>
                  </a:rPr>
                  <a:t>-11-4F  TEL</a:t>
                </a:r>
                <a:r>
                  <a:rPr lang="zh-TW" altLang="en-US" sz="1200" kern="10" spc="0">
                    <a:ln>
                      <a:noFill/>
                    </a:ln>
                    <a:solidFill>
                      <a:srgbClr val="5F5F5F"/>
                    </a:solidFill>
                    <a:effectLst/>
                    <a:latin typeface="ヒラギノ角ゴ4"/>
                    <a:ea typeface="ヒラギノ角ゴ4"/>
                  </a:rPr>
                  <a:t>：</a:t>
                </a:r>
                <a:r>
                  <a:rPr lang="en-US" altLang="zh-TW" sz="1200" kern="10" spc="0">
                    <a:ln>
                      <a:noFill/>
                    </a:ln>
                    <a:solidFill>
                      <a:srgbClr val="5F5F5F"/>
                    </a:solidFill>
                    <a:effectLst/>
                    <a:latin typeface="ヒラギノ角ゴ4"/>
                    <a:ea typeface="ヒラギノ角ゴ4"/>
                  </a:rPr>
                  <a:t>03-5280-9255</a:t>
                </a:r>
              </a:p>
              <a:p>
                <a:pPr algn="l" rtl="0">
                  <a:buNone/>
                </a:pPr>
                <a:r>
                  <a:rPr lang="en-US" altLang="zh-TW" sz="1200" kern="10" spc="0">
                    <a:ln>
                      <a:noFill/>
                    </a:ln>
                    <a:solidFill>
                      <a:srgbClr val="5F5F5F"/>
                    </a:solidFill>
                    <a:effectLst/>
                    <a:latin typeface="ヒラギノ角ゴ4"/>
                    <a:ea typeface="ヒラギノ角ゴ4"/>
                  </a:rPr>
                  <a:t>■</a:t>
                </a:r>
                <a:r>
                  <a:rPr lang="zh-TW" altLang="en-US" sz="1200" kern="10" spc="0">
                    <a:ln>
                      <a:noFill/>
                    </a:ln>
                    <a:solidFill>
                      <a:srgbClr val="5F5F5F"/>
                    </a:solidFill>
                    <a:effectLst/>
                    <a:latin typeface="ヒラギノ角ゴ4"/>
                    <a:ea typeface="ヒラギノ角ゴ4"/>
                  </a:rPr>
                  <a:t>東海営業部  名古屋市西区上名古屋三丁目</a:t>
                </a:r>
                <a:r>
                  <a:rPr lang="en-US" altLang="zh-TW" sz="1200" kern="10" spc="0">
                    <a:ln>
                      <a:noFill/>
                    </a:ln>
                    <a:solidFill>
                      <a:srgbClr val="5F5F5F"/>
                    </a:solidFill>
                    <a:effectLst/>
                    <a:latin typeface="ヒラギノ角ゴ4"/>
                    <a:ea typeface="ヒラギノ角ゴ4"/>
                  </a:rPr>
                  <a:t>25-28-5F TEL</a:t>
                </a:r>
                <a:r>
                  <a:rPr lang="zh-TW" altLang="en-US" sz="1200" kern="10" spc="0">
                    <a:ln>
                      <a:noFill/>
                    </a:ln>
                    <a:solidFill>
                      <a:srgbClr val="5F5F5F"/>
                    </a:solidFill>
                    <a:effectLst/>
                    <a:latin typeface="ヒラギノ角ゴ4"/>
                    <a:ea typeface="ヒラギノ角ゴ4"/>
                  </a:rPr>
                  <a:t>：</a:t>
                </a:r>
                <a:r>
                  <a:rPr lang="en-US" altLang="zh-TW" sz="1200" kern="10" spc="0">
                    <a:ln>
                      <a:noFill/>
                    </a:ln>
                    <a:solidFill>
                      <a:srgbClr val="5F5F5F"/>
                    </a:solidFill>
                    <a:effectLst/>
                    <a:latin typeface="ヒラギノ角ゴ4"/>
                    <a:ea typeface="ヒラギノ角ゴ4"/>
                  </a:rPr>
                  <a:t>052-325-2782</a:t>
                </a:r>
                <a:endParaRPr lang="ja-JP" altLang="en-US" sz="1200" kern="10" spc="0">
                  <a:ln>
                    <a:noFill/>
                  </a:ln>
                  <a:solidFill>
                    <a:srgbClr val="5F5F5F"/>
                  </a:solidFill>
                  <a:effectLst/>
                  <a:latin typeface="ヒラギノ角ゴ4"/>
                  <a:ea typeface="ヒラギノ角ゴ4"/>
                </a:endParaRPr>
              </a:p>
            </p:txBody>
          </p:sp>
          <p:sp>
            <p:nvSpPr>
              <p:cNvPr id="1036" name="WordArt 60"/>
              <p:cNvSpPr>
                <a:spLocks noChangeArrowheads="1" noChangeShapeType="1" noTextEdit="1"/>
              </p:cNvSpPr>
              <p:nvPr/>
            </p:nvSpPr>
            <p:spPr bwMode="auto">
              <a:xfrm>
                <a:off x="6306" y="14222"/>
                <a:ext cx="4804" cy="347"/>
              </a:xfrm>
              <a:prstGeom prst="rect">
                <a:avLst/>
              </a:prstGeom>
              <a:extLst>
                <a:ext uri="{91240B29-F687-4F45-9708-019B960494DF}">
                  <a14:hiddenLine xmlns:a14="http://schemas.microsoft.com/office/drawing/2010/main" w="127000">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zh-TW" altLang="en-US" sz="1200" kern="10" spc="0">
                    <a:ln>
                      <a:noFill/>
                    </a:ln>
                    <a:solidFill>
                      <a:srgbClr val="5F5F5F"/>
                    </a:solidFill>
                    <a:effectLst/>
                    <a:latin typeface="ヒラギノ角ゴ4"/>
                    <a:ea typeface="ヒラギノ角ゴ4"/>
                  </a:rPr>
                  <a:t>■関西営業部　大阪市淀川区西中島</a:t>
                </a:r>
                <a:r>
                  <a:rPr lang="en-US" altLang="zh-TW" sz="1200" kern="10" spc="0">
                    <a:ln>
                      <a:noFill/>
                    </a:ln>
                    <a:solidFill>
                      <a:srgbClr val="5F5F5F"/>
                    </a:solidFill>
                    <a:effectLst/>
                    <a:latin typeface="ヒラギノ角ゴ4"/>
                    <a:ea typeface="ヒラギノ角ゴ4"/>
                  </a:rPr>
                  <a:t>2</a:t>
                </a:r>
                <a:r>
                  <a:rPr lang="zh-TW" altLang="en-US" sz="1200" kern="10" spc="0">
                    <a:ln>
                      <a:noFill/>
                    </a:ln>
                    <a:solidFill>
                      <a:srgbClr val="5F5F5F"/>
                    </a:solidFill>
                    <a:effectLst/>
                    <a:latin typeface="ヒラギノ角ゴ4"/>
                    <a:ea typeface="ヒラギノ角ゴ4"/>
                  </a:rPr>
                  <a:t>丁目</a:t>
                </a:r>
                <a:r>
                  <a:rPr lang="en-US" altLang="zh-TW" sz="1200" kern="10" spc="0">
                    <a:ln>
                      <a:noFill/>
                    </a:ln>
                    <a:solidFill>
                      <a:srgbClr val="5F5F5F"/>
                    </a:solidFill>
                    <a:effectLst/>
                    <a:latin typeface="ヒラギノ角ゴ4"/>
                    <a:ea typeface="ヒラギノ角ゴ4"/>
                  </a:rPr>
                  <a:t>14-6-5</a:t>
                </a:r>
                <a:r>
                  <a:rPr lang="zh-TW" altLang="en-US" sz="1200" kern="10" spc="0">
                    <a:ln>
                      <a:noFill/>
                    </a:ln>
                    <a:solidFill>
                      <a:srgbClr val="5F5F5F"/>
                    </a:solidFill>
                    <a:effectLst/>
                    <a:latin typeface="ヒラギノ角ゴ4"/>
                    <a:ea typeface="ヒラギノ角ゴ4"/>
                  </a:rPr>
                  <a:t>　</a:t>
                </a:r>
                <a:r>
                  <a:rPr lang="en-US" altLang="zh-TW" sz="1200" kern="10" spc="0">
                    <a:ln>
                      <a:noFill/>
                    </a:ln>
                    <a:solidFill>
                      <a:srgbClr val="5F5F5F"/>
                    </a:solidFill>
                    <a:effectLst/>
                    <a:latin typeface="ヒラギノ角ゴ4"/>
                    <a:ea typeface="ヒラギノ角ゴ4"/>
                  </a:rPr>
                  <a:t>TEL:06-6838-4123</a:t>
                </a:r>
              </a:p>
              <a:p>
                <a:pPr algn="l" rtl="0">
                  <a:buNone/>
                </a:pPr>
                <a:r>
                  <a:rPr lang="en-US" altLang="zh-TW" sz="1200" kern="10" spc="0">
                    <a:ln>
                      <a:noFill/>
                    </a:ln>
                    <a:solidFill>
                      <a:srgbClr val="5F5F5F"/>
                    </a:solidFill>
                    <a:effectLst/>
                    <a:latin typeface="ヒラギノ角ゴ4"/>
                    <a:ea typeface="ヒラギノ角ゴ4"/>
                  </a:rPr>
                  <a:t>■</a:t>
                </a:r>
                <a:r>
                  <a:rPr lang="zh-TW" altLang="en-US" sz="1200" kern="10" spc="0">
                    <a:ln>
                      <a:noFill/>
                    </a:ln>
                    <a:solidFill>
                      <a:srgbClr val="5F5F5F"/>
                    </a:solidFill>
                    <a:effectLst/>
                    <a:latin typeface="ヒラギノ角ゴ4"/>
                    <a:ea typeface="ヒラギノ角ゴ4"/>
                  </a:rPr>
                  <a:t>九州営業部   福岡市博多区上牟田</a:t>
                </a:r>
                <a:r>
                  <a:rPr lang="en-US" altLang="zh-TW" sz="1200" kern="10" spc="0">
                    <a:ln>
                      <a:noFill/>
                    </a:ln>
                    <a:solidFill>
                      <a:srgbClr val="5F5F5F"/>
                    </a:solidFill>
                    <a:effectLst/>
                    <a:latin typeface="ヒラギノ角ゴ4"/>
                    <a:ea typeface="ヒラギノ角ゴ4"/>
                  </a:rPr>
                  <a:t>1</a:t>
                </a:r>
                <a:r>
                  <a:rPr lang="zh-TW" altLang="en-US" sz="1200" kern="10" spc="0">
                    <a:ln>
                      <a:noFill/>
                    </a:ln>
                    <a:solidFill>
                      <a:srgbClr val="5F5F5F"/>
                    </a:solidFill>
                    <a:effectLst/>
                    <a:latin typeface="ヒラギノ角ゴ4"/>
                    <a:ea typeface="ヒラギノ角ゴ4"/>
                  </a:rPr>
                  <a:t>丁目</a:t>
                </a:r>
                <a:r>
                  <a:rPr lang="en-US" altLang="zh-TW" sz="1200" kern="10" spc="0">
                    <a:ln>
                      <a:noFill/>
                    </a:ln>
                    <a:solidFill>
                      <a:srgbClr val="5F5F5F"/>
                    </a:solidFill>
                    <a:effectLst/>
                    <a:latin typeface="ヒラギノ角ゴ4"/>
                    <a:ea typeface="ヒラギノ角ゴ4"/>
                  </a:rPr>
                  <a:t>6-23    TEL</a:t>
                </a:r>
                <a:r>
                  <a:rPr lang="zh-TW" altLang="en-US" sz="1200" kern="10" spc="0">
                    <a:ln>
                      <a:noFill/>
                    </a:ln>
                    <a:solidFill>
                      <a:srgbClr val="5F5F5F"/>
                    </a:solidFill>
                    <a:effectLst/>
                    <a:latin typeface="ヒラギノ角ゴ4"/>
                    <a:ea typeface="ヒラギノ角ゴ4"/>
                  </a:rPr>
                  <a:t>：</a:t>
                </a:r>
                <a:r>
                  <a:rPr lang="en-US" altLang="zh-TW" sz="1200" kern="10" spc="0">
                    <a:ln>
                      <a:noFill/>
                    </a:ln>
                    <a:solidFill>
                      <a:srgbClr val="5F5F5F"/>
                    </a:solidFill>
                    <a:effectLst/>
                    <a:latin typeface="ヒラギノ角ゴ4"/>
                    <a:ea typeface="ヒラギノ角ゴ4"/>
                  </a:rPr>
                  <a:t>092-481-7812</a:t>
                </a:r>
                <a:endParaRPr lang="ja-JP" altLang="en-US" sz="1200" kern="10" spc="0">
                  <a:ln>
                    <a:noFill/>
                  </a:ln>
                  <a:solidFill>
                    <a:srgbClr val="5F5F5F"/>
                  </a:solidFill>
                  <a:effectLst/>
                  <a:latin typeface="ヒラギノ角ゴ4"/>
                  <a:ea typeface="ヒラギノ角ゴ4"/>
                </a:endParaRPr>
              </a:p>
            </p:txBody>
          </p:sp>
          <p:grpSp>
            <p:nvGrpSpPr>
              <p:cNvPr id="1037" name="Group 61"/>
              <p:cNvGrpSpPr>
                <a:grpSpLocks/>
              </p:cNvGrpSpPr>
              <p:nvPr/>
            </p:nvGrpSpPr>
            <p:grpSpPr bwMode="auto">
              <a:xfrm>
                <a:off x="6730" y="9545"/>
                <a:ext cx="3726" cy="515"/>
                <a:chOff x="6408" y="9175"/>
                <a:chExt cx="4262" cy="590"/>
              </a:xfrm>
            </p:grpSpPr>
            <p:sp>
              <p:nvSpPr>
                <p:cNvPr id="1056" name="WordArt 62"/>
                <p:cNvSpPr>
                  <a:spLocks noChangeArrowheads="1" noChangeShapeType="1" noTextEdit="1"/>
                </p:cNvSpPr>
                <p:nvPr/>
              </p:nvSpPr>
              <p:spPr bwMode="auto">
                <a:xfrm>
                  <a:off x="6408" y="9175"/>
                  <a:ext cx="3612" cy="226"/>
                </a:xfrm>
                <a:prstGeom prst="rect">
                  <a:avLst/>
                </a:prstGeom>
                <a:extLst>
                  <a:ext uri="{91240B29-F687-4F45-9708-019B960494DF}">
                    <a14:hiddenLine xmlns:a14="http://schemas.microsoft.com/office/drawing/2010/main" w="7620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404040"/>
                      </a:solidFill>
                      <a:effectLst/>
                      <a:latin typeface="ヒラギノ角ゴ5"/>
                      <a:ea typeface="ヒラギノ角ゴ5"/>
                    </a:rPr>
                    <a:t>お電話でのお問い合わせはこちら</a:t>
                  </a:r>
                </a:p>
              </p:txBody>
            </p:sp>
            <p:sp>
              <p:nvSpPr>
                <p:cNvPr id="1057" name="WordArt 63"/>
                <p:cNvSpPr>
                  <a:spLocks noChangeArrowheads="1" noChangeShapeType="1" noTextEdit="1"/>
                </p:cNvSpPr>
                <p:nvPr/>
              </p:nvSpPr>
              <p:spPr bwMode="auto">
                <a:xfrm>
                  <a:off x="6455" y="9513"/>
                  <a:ext cx="2891" cy="252"/>
                </a:xfrm>
                <a:prstGeom prst="rect">
                  <a:avLst/>
                </a:prstGeom>
                <a:extLst>
                  <a:ext uri="{91240B29-F687-4F45-9708-019B960494DF}">
                    <a14:hiddenLine xmlns:a14="http://schemas.microsoft.com/office/drawing/2010/main" w="7620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en-US" altLang="ja-JP" sz="1000" kern="10" spc="0">
                      <a:ln>
                        <a:noFill/>
                      </a:ln>
                      <a:solidFill>
                        <a:srgbClr val="272727"/>
                      </a:solidFill>
                      <a:effectLst/>
                      <a:latin typeface="ヒラギノ角ゴ6"/>
                      <a:ea typeface="ヒラギノ角ゴ6"/>
                    </a:rPr>
                    <a:t>TEL</a:t>
                  </a:r>
                  <a:r>
                    <a:rPr lang="ja-JP" altLang="en-US" sz="1000" kern="10" spc="0">
                      <a:ln>
                        <a:noFill/>
                      </a:ln>
                      <a:solidFill>
                        <a:srgbClr val="272727"/>
                      </a:solidFill>
                      <a:effectLst/>
                      <a:latin typeface="ヒラギノ角ゴ6"/>
                      <a:ea typeface="ヒラギノ角ゴ6"/>
                    </a:rPr>
                    <a:t>：</a:t>
                  </a:r>
                  <a:r>
                    <a:rPr lang="en-US" altLang="ja-JP" sz="1000" kern="10" spc="0">
                      <a:ln>
                        <a:noFill/>
                      </a:ln>
                      <a:solidFill>
                        <a:srgbClr val="272727"/>
                      </a:solidFill>
                      <a:effectLst/>
                      <a:latin typeface="ヒラギノ角ゴ6"/>
                      <a:ea typeface="ヒラギノ角ゴ6"/>
                    </a:rPr>
                    <a:t>092-481-8050</a:t>
                  </a:r>
                  <a:endParaRPr lang="ja-JP" altLang="en-US" sz="1000" kern="10" spc="0">
                    <a:ln>
                      <a:noFill/>
                    </a:ln>
                    <a:solidFill>
                      <a:srgbClr val="272727"/>
                    </a:solidFill>
                    <a:effectLst/>
                    <a:latin typeface="ヒラギノ角ゴ6"/>
                    <a:ea typeface="ヒラギノ角ゴ6"/>
                  </a:endParaRPr>
                </a:p>
              </p:txBody>
            </p:sp>
            <p:sp>
              <p:nvSpPr>
                <p:cNvPr id="1058" name="WordArt 64"/>
                <p:cNvSpPr>
                  <a:spLocks noChangeArrowheads="1" noChangeShapeType="1" noTextEdit="1"/>
                </p:cNvSpPr>
                <p:nvPr/>
              </p:nvSpPr>
              <p:spPr bwMode="auto">
                <a:xfrm>
                  <a:off x="9453" y="9513"/>
                  <a:ext cx="1217" cy="252"/>
                </a:xfrm>
                <a:prstGeom prst="rect">
                  <a:avLst/>
                </a:prstGeom>
                <a:extLst>
                  <a:ext uri="{91240B29-F687-4F45-9708-019B960494DF}">
                    <a14:hiddenLine xmlns:a14="http://schemas.microsoft.com/office/drawing/2010/main" w="7620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zh-TW" altLang="en-US" sz="1000" kern="10" spc="0">
                      <a:ln>
                        <a:noFill/>
                      </a:ln>
                      <a:solidFill>
                        <a:srgbClr val="404040"/>
                      </a:solidFill>
                      <a:effectLst/>
                      <a:latin typeface="ヒラギノ角ゴ4"/>
                      <a:ea typeface="ヒラギノ角ゴ4"/>
                    </a:rPr>
                    <a:t>受付時間</a:t>
                  </a:r>
                </a:p>
                <a:p>
                  <a:pPr algn="l" rtl="0">
                    <a:buNone/>
                  </a:pPr>
                  <a:r>
                    <a:rPr lang="zh-TW" altLang="en-US" sz="1000" kern="10" spc="0">
                      <a:ln>
                        <a:noFill/>
                      </a:ln>
                      <a:solidFill>
                        <a:srgbClr val="404040"/>
                      </a:solidFill>
                      <a:effectLst/>
                      <a:latin typeface="ヒラギノ角ゴ4"/>
                      <a:ea typeface="ヒラギノ角ゴ4"/>
                    </a:rPr>
                    <a:t>平日　</a:t>
                  </a:r>
                  <a:r>
                    <a:rPr lang="en-US" altLang="zh-TW" sz="1000" kern="10" spc="0">
                      <a:ln>
                        <a:noFill/>
                      </a:ln>
                      <a:solidFill>
                        <a:srgbClr val="404040"/>
                      </a:solidFill>
                      <a:effectLst/>
                      <a:latin typeface="ヒラギノ角ゴ4"/>
                      <a:ea typeface="ヒラギノ角ゴ4"/>
                    </a:rPr>
                    <a:t>10:00</a:t>
                  </a:r>
                  <a:r>
                    <a:rPr lang="zh-TW" altLang="en-US" sz="1000" kern="10" spc="0">
                      <a:ln>
                        <a:noFill/>
                      </a:ln>
                      <a:solidFill>
                        <a:srgbClr val="404040"/>
                      </a:solidFill>
                      <a:effectLst/>
                      <a:latin typeface="ヒラギノ角ゴ4"/>
                      <a:ea typeface="ヒラギノ角ゴ4"/>
                    </a:rPr>
                    <a:t>～</a:t>
                  </a:r>
                  <a:r>
                    <a:rPr lang="en-US" altLang="zh-TW" sz="1000" kern="10" spc="0">
                      <a:ln>
                        <a:noFill/>
                      </a:ln>
                      <a:solidFill>
                        <a:srgbClr val="404040"/>
                      </a:solidFill>
                      <a:effectLst/>
                      <a:latin typeface="ヒラギノ角ゴ4"/>
                      <a:ea typeface="ヒラギノ角ゴ4"/>
                    </a:rPr>
                    <a:t>17:00</a:t>
                  </a:r>
                  <a:endParaRPr lang="ja-JP" altLang="en-US" sz="1000" kern="10" spc="0">
                    <a:ln>
                      <a:noFill/>
                    </a:ln>
                    <a:solidFill>
                      <a:srgbClr val="404040"/>
                    </a:solidFill>
                    <a:effectLst/>
                    <a:latin typeface="ヒラギノ角ゴ4"/>
                    <a:ea typeface="ヒラギノ角ゴ4"/>
                  </a:endParaRPr>
                </a:p>
              </p:txBody>
            </p:sp>
          </p:grpSp>
          <p:pic>
            <p:nvPicPr>
              <p:cNvPr id="1089" name="Picture 65" descr="http://recruit.applied-g.jp/2020/wp-content/uploads/2019/09/IMG_5784_R.jpg"/>
              <p:cNvPicPr>
                <a:picLocks noChangeAspect="1" noChangeArrowheads="1"/>
              </p:cNvPicPr>
              <p:nvPr/>
            </p:nvPicPr>
            <p:blipFill>
              <a:blip r:embed="rId9" r:link="rId10" cstate="print">
                <a:extLst>
                  <a:ext uri="{28A0092B-C50C-407E-A947-70E740481C1C}">
                    <a14:useLocalDpi xmlns:a14="http://schemas.microsoft.com/office/drawing/2010/main" val="0"/>
                  </a:ext>
                </a:extLst>
              </a:blip>
              <a:srcRect b="37007"/>
              <a:stretch>
                <a:fillRect/>
              </a:stretch>
            </p:blipFill>
            <p:spPr bwMode="auto">
              <a:xfrm>
                <a:off x="4144" y="4971"/>
                <a:ext cx="2264" cy="1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8" name="Line 66"/>
              <p:cNvSpPr>
                <a:spLocks noChangeShapeType="1"/>
              </p:cNvSpPr>
              <p:nvPr/>
            </p:nvSpPr>
            <p:spPr bwMode="auto">
              <a:xfrm>
                <a:off x="980" y="5736"/>
                <a:ext cx="280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74295" tIns="8890" rIns="74295" bIns="8890" numCol="1" anchor="t" anchorCtr="0" compatLnSpc="1">
                <a:prstTxWarp prst="textNoShape">
                  <a:avLst/>
                </a:prstTxWarp>
              </a:bodyPr>
              <a:lstStyle/>
              <a:p>
                <a:endParaRPr lang="ja-JP" altLang="en-US"/>
              </a:p>
            </p:txBody>
          </p:sp>
          <p:sp>
            <p:nvSpPr>
              <p:cNvPr id="1039" name="WordArt 67"/>
              <p:cNvSpPr>
                <a:spLocks noChangeArrowheads="1" noChangeShapeType="1" noTextEdit="1"/>
              </p:cNvSpPr>
              <p:nvPr/>
            </p:nvSpPr>
            <p:spPr bwMode="auto">
              <a:xfrm>
                <a:off x="1031" y="4980"/>
                <a:ext cx="2775" cy="640"/>
              </a:xfrm>
              <a:prstGeom prst="rect">
                <a:avLst/>
              </a:prstGeom>
              <a:extLst>
                <a:ext uri="{91240B29-F687-4F45-9708-019B960494DF}">
                  <a14:hiddenLine xmlns:a14="http://schemas.microsoft.com/office/drawing/2010/main" w="7620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0000"/>
                    </a:solidFill>
                    <a:effectLst/>
                    <a:latin typeface="ＤＦＧ平成ゴシック体W5"/>
                    <a:ea typeface="ＤＦＧ平成ゴシック体W5"/>
                  </a:rPr>
                  <a:t>福岡に</a:t>
                </a:r>
                <a:r>
                  <a:rPr lang="en-US" altLang="ja-JP" sz="1000" kern="10" spc="0">
                    <a:ln>
                      <a:noFill/>
                    </a:ln>
                    <a:solidFill>
                      <a:srgbClr val="000000"/>
                    </a:solidFill>
                    <a:effectLst/>
                    <a:latin typeface="ＤＦＧ平成ゴシック体W5"/>
                    <a:ea typeface="ＤＦＧ平成ゴシック体W5"/>
                  </a:rPr>
                  <a:t>HPC</a:t>
                </a:r>
                <a:r>
                  <a:rPr lang="ja-JP" altLang="en-US" sz="1000" kern="10" spc="0">
                    <a:ln>
                      <a:noFill/>
                    </a:ln>
                    <a:solidFill>
                      <a:srgbClr val="000000"/>
                    </a:solidFill>
                    <a:effectLst/>
                    <a:latin typeface="ＤＦＧ平成ゴシック体W5"/>
                    <a:ea typeface="ＤＦＧ平成ゴシック体W5"/>
                  </a:rPr>
                  <a:t>開発部門</a:t>
                </a:r>
              </a:p>
              <a:p>
                <a:pPr algn="l" rtl="0">
                  <a:buNone/>
                </a:pPr>
                <a:r>
                  <a:rPr lang="ja-JP" altLang="en-US" sz="1000" kern="10" spc="0">
                    <a:ln>
                      <a:noFill/>
                    </a:ln>
                    <a:solidFill>
                      <a:srgbClr val="000000"/>
                    </a:solidFill>
                    <a:effectLst/>
                    <a:latin typeface="ＤＦＧ平成ゴシック体W5"/>
                    <a:ea typeface="ＤＦＧ平成ゴシック体W5"/>
                  </a:rPr>
                  <a:t>生産工場を設置</a:t>
                </a:r>
              </a:p>
            </p:txBody>
          </p:sp>
          <p:sp>
            <p:nvSpPr>
              <p:cNvPr id="1040" name="Rectangle 68"/>
              <p:cNvSpPr>
                <a:spLocks noChangeArrowheads="1"/>
              </p:cNvSpPr>
              <p:nvPr/>
            </p:nvSpPr>
            <p:spPr bwMode="auto">
              <a:xfrm>
                <a:off x="939" y="4929"/>
                <a:ext cx="711" cy="36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sp>
            <p:nvSpPr>
              <p:cNvPr id="1041" name="WordArt 69"/>
              <p:cNvSpPr>
                <a:spLocks noChangeArrowheads="1" noChangeShapeType="1" noTextEdit="1"/>
              </p:cNvSpPr>
              <p:nvPr/>
            </p:nvSpPr>
            <p:spPr bwMode="auto">
              <a:xfrm>
                <a:off x="993" y="4971"/>
                <a:ext cx="647" cy="294"/>
              </a:xfrm>
              <a:prstGeom prst="rect">
                <a:avLst/>
              </a:prstGeom>
              <a:extLst>
                <a:ext uri="{91240B29-F687-4F45-9708-019B960494DF}">
                  <a14:hiddenLine xmlns:a14="http://schemas.microsoft.com/office/drawing/2010/main" w="7620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FF0000"/>
                    </a:solidFill>
                    <a:effectLst/>
                    <a:latin typeface="ＤＦＧ平成ゴシック体W5"/>
                    <a:ea typeface="ＤＦＧ平成ゴシック体W5"/>
                  </a:rPr>
                  <a:t>福岡</a:t>
                </a:r>
              </a:p>
            </p:txBody>
          </p:sp>
          <p:sp>
            <p:nvSpPr>
              <p:cNvPr id="1042" name="Oval 70"/>
              <p:cNvSpPr>
                <a:spLocks noChangeArrowheads="1"/>
              </p:cNvSpPr>
              <p:nvPr/>
            </p:nvSpPr>
            <p:spPr bwMode="auto">
              <a:xfrm>
                <a:off x="8475" y="5448"/>
                <a:ext cx="2716" cy="1479"/>
              </a:xfrm>
              <a:prstGeom prst="ellipse">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sp>
            <p:nvSpPr>
              <p:cNvPr id="1044" name="WordArt 71"/>
              <p:cNvSpPr>
                <a:spLocks noChangeArrowheads="1" noChangeShapeType="1" noTextEdit="1"/>
              </p:cNvSpPr>
              <p:nvPr/>
            </p:nvSpPr>
            <p:spPr bwMode="auto">
              <a:xfrm>
                <a:off x="8857" y="5848"/>
                <a:ext cx="2002" cy="732"/>
              </a:xfrm>
              <a:prstGeom prst="rect">
                <a:avLst/>
              </a:prstGeom>
              <a:extLst>
                <a:ext uri="{91240B29-F687-4F45-9708-019B960494DF}">
                  <a14:hiddenLine xmlns:a14="http://schemas.microsoft.com/office/drawing/2010/main" w="7620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2060"/>
                    </a:solidFill>
                    <a:effectLst/>
                    <a:latin typeface="ヒラギノ角ゴ6"/>
                    <a:ea typeface="ヒラギノ角ゴ6"/>
                  </a:rPr>
                  <a:t>大学・各種研究機関</a:t>
                </a:r>
              </a:p>
              <a:p>
                <a:pPr algn="l" rtl="0">
                  <a:buNone/>
                </a:pPr>
                <a:r>
                  <a:rPr lang="ja-JP" altLang="en-US" sz="1000" kern="10" spc="0">
                    <a:ln>
                      <a:noFill/>
                    </a:ln>
                    <a:solidFill>
                      <a:srgbClr val="002060"/>
                    </a:solidFill>
                    <a:effectLst/>
                    <a:latin typeface="ヒラギノ角ゴ6"/>
                    <a:ea typeface="ヒラギノ角ゴ6"/>
                  </a:rPr>
                  <a:t>・法人様など多数</a:t>
                </a:r>
              </a:p>
              <a:p>
                <a:pPr algn="l" rtl="0">
                  <a:buNone/>
                </a:pPr>
                <a:r>
                  <a:rPr lang="ja-JP" altLang="en-US" sz="1000" kern="10" spc="0">
                    <a:ln>
                      <a:noFill/>
                    </a:ln>
                    <a:solidFill>
                      <a:srgbClr val="002060"/>
                    </a:solidFill>
                    <a:effectLst/>
                    <a:latin typeface="ヒラギノ角ゴ6"/>
                    <a:ea typeface="ヒラギノ角ゴ6"/>
                  </a:rPr>
                  <a:t>お取引実績あり</a:t>
                </a:r>
                <a:r>
                  <a:rPr lang="en-US" altLang="ja-JP" sz="1000" kern="10" spc="0">
                    <a:ln>
                      <a:noFill/>
                    </a:ln>
                    <a:solidFill>
                      <a:srgbClr val="002060"/>
                    </a:solidFill>
                    <a:effectLst/>
                    <a:latin typeface="ヒラギノ角ゴ6"/>
                    <a:ea typeface="ヒラギノ角ゴ6"/>
                  </a:rPr>
                  <a:t>!</a:t>
                </a:r>
                <a:endParaRPr lang="ja-JP" altLang="en-US" sz="1000" kern="10" spc="0">
                  <a:ln>
                    <a:noFill/>
                  </a:ln>
                  <a:solidFill>
                    <a:srgbClr val="002060"/>
                  </a:solidFill>
                  <a:effectLst/>
                  <a:latin typeface="ヒラギノ角ゴ6"/>
                  <a:ea typeface="ヒラギノ角ゴ6"/>
                </a:endParaRPr>
              </a:p>
            </p:txBody>
          </p:sp>
          <p:grpSp>
            <p:nvGrpSpPr>
              <p:cNvPr id="1045" name="Group 72"/>
              <p:cNvGrpSpPr>
                <a:grpSpLocks/>
              </p:cNvGrpSpPr>
              <p:nvPr/>
            </p:nvGrpSpPr>
            <p:grpSpPr bwMode="auto">
              <a:xfrm>
                <a:off x="896" y="7470"/>
                <a:ext cx="9568" cy="970"/>
                <a:chOff x="813" y="7733"/>
                <a:chExt cx="10430" cy="1113"/>
              </a:xfrm>
            </p:grpSpPr>
            <p:sp>
              <p:nvSpPr>
                <p:cNvPr id="1054" name="WordArt 73"/>
                <p:cNvSpPr>
                  <a:spLocks noChangeArrowheads="1" noChangeShapeType="1" noTextEdit="1"/>
                </p:cNvSpPr>
                <p:nvPr/>
              </p:nvSpPr>
              <p:spPr bwMode="auto">
                <a:xfrm>
                  <a:off x="841" y="7733"/>
                  <a:ext cx="10402" cy="432"/>
                </a:xfrm>
                <a:prstGeom prst="rect">
                  <a:avLst/>
                </a:prstGeom>
                <a:extLst>
                  <a:ext uri="{91240B29-F687-4F45-9708-019B960494DF}">
                    <a14:hiddenLine xmlns:a14="http://schemas.microsoft.com/office/drawing/2010/main" w="7620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en-US" altLang="ja-JP" sz="1000" kern="10" spc="0">
                      <a:ln>
                        <a:noFill/>
                      </a:ln>
                      <a:solidFill>
                        <a:srgbClr val="000000"/>
                      </a:solidFill>
                      <a:effectLst/>
                      <a:latin typeface="ヒラギノ角ゴ3"/>
                      <a:ea typeface="ヒラギノ角ゴ3"/>
                    </a:rPr>
                    <a:t>ISO 9001</a:t>
                  </a:r>
                  <a:r>
                    <a:rPr lang="ja-JP" altLang="en-US" sz="1000" kern="10" spc="0">
                      <a:ln>
                        <a:noFill/>
                      </a:ln>
                      <a:solidFill>
                        <a:srgbClr val="000000"/>
                      </a:solidFill>
                      <a:effectLst/>
                      <a:latin typeface="ヒラギノ角ゴ3"/>
                      <a:ea typeface="ヒラギノ角ゴ3"/>
                    </a:rPr>
                    <a:t>は企業が顧客に提供する製品・サービスの品質を常に向上させていくことを目指すマネジメントシステムで、</a:t>
                  </a:r>
                </a:p>
                <a:p>
                  <a:pPr algn="l" rtl="0">
                    <a:buNone/>
                  </a:pPr>
                  <a:r>
                    <a:rPr lang="en-US" altLang="ja-JP" sz="1000" kern="10" spc="0">
                      <a:ln>
                        <a:noFill/>
                      </a:ln>
                      <a:solidFill>
                        <a:srgbClr val="000000"/>
                      </a:solidFill>
                      <a:effectLst/>
                      <a:latin typeface="ヒラギノ角ゴ3"/>
                      <a:ea typeface="ヒラギノ角ゴ3"/>
                    </a:rPr>
                    <a:t>ISO14001</a:t>
                  </a:r>
                  <a:r>
                    <a:rPr lang="ja-JP" altLang="en-US" sz="1000" kern="10" spc="0">
                      <a:ln>
                        <a:noFill/>
                      </a:ln>
                      <a:solidFill>
                        <a:srgbClr val="000000"/>
                      </a:solidFill>
                      <a:effectLst/>
                      <a:latin typeface="ヒラギノ角ゴ3"/>
                      <a:ea typeface="ヒラギノ角ゴ3"/>
                    </a:rPr>
                    <a:t>は環境マネジメントシステムに関する国際規格であります。</a:t>
                  </a:r>
                </a:p>
              </p:txBody>
            </p:sp>
            <p:sp>
              <p:nvSpPr>
                <p:cNvPr id="1055" name="WordArt 74"/>
                <p:cNvSpPr>
                  <a:spLocks noChangeArrowheads="1" noChangeShapeType="1" noTextEdit="1"/>
                </p:cNvSpPr>
                <p:nvPr/>
              </p:nvSpPr>
              <p:spPr bwMode="auto">
                <a:xfrm>
                  <a:off x="813" y="8218"/>
                  <a:ext cx="10402" cy="628"/>
                </a:xfrm>
                <a:prstGeom prst="rect">
                  <a:avLst/>
                </a:prstGeom>
                <a:extLst>
                  <a:ext uri="{91240B29-F687-4F45-9708-019B960494DF}">
                    <a14:hiddenLine xmlns:a14="http://schemas.microsoft.com/office/drawing/2010/main" w="7620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0000"/>
                      </a:solidFill>
                      <a:effectLst/>
                      <a:latin typeface="ヒラギノ角ゴ3"/>
                      <a:ea typeface="ヒラギノ角ゴ3"/>
                    </a:rPr>
                    <a:t>当初より、大学、企業様の研究内容の多様化、スピード化に合わせ、独自のセル生産によるオーダーメイド製造を</a:t>
                  </a:r>
                </a:p>
                <a:p>
                  <a:pPr algn="l" rtl="0">
                    <a:buNone/>
                  </a:pPr>
                  <a:r>
                    <a:rPr lang="ja-JP" altLang="en-US" sz="1000" kern="10" spc="0">
                      <a:ln>
                        <a:noFill/>
                      </a:ln>
                      <a:solidFill>
                        <a:srgbClr val="000000"/>
                      </a:solidFill>
                      <a:effectLst/>
                      <a:latin typeface="ヒラギノ角ゴ3"/>
                      <a:ea typeface="ヒラギノ角ゴ3"/>
                    </a:rPr>
                    <a:t>行ってまいりましたが、今回の認証取得を機に、当社は、お客様にご提供する製品・サービスの品質を継続的に高めつつ、</a:t>
                  </a:r>
                </a:p>
                <a:p>
                  <a:pPr algn="l" rtl="0">
                    <a:buNone/>
                  </a:pPr>
                  <a:r>
                    <a:rPr lang="ja-JP" altLang="en-US" sz="1000" kern="10" spc="0">
                      <a:ln>
                        <a:noFill/>
                      </a:ln>
                      <a:solidFill>
                        <a:srgbClr val="000000"/>
                      </a:solidFill>
                      <a:effectLst/>
                      <a:latin typeface="ヒラギノ角ゴ3"/>
                      <a:ea typeface="ヒラギノ角ゴ3"/>
                    </a:rPr>
                    <a:t>持続可能な環境状態に対応していくよう今後も努力を続けてまいります。</a:t>
                  </a:r>
                </a:p>
              </p:txBody>
            </p:sp>
          </p:grpSp>
          <p:cxnSp>
            <p:nvCxnSpPr>
              <p:cNvPr id="1099" name="AutoShape 75"/>
              <p:cNvCxnSpPr>
                <a:cxnSpLocks noChangeShapeType="1"/>
              </p:cNvCxnSpPr>
              <p:nvPr/>
            </p:nvCxnSpPr>
            <p:spPr bwMode="auto">
              <a:xfrm>
                <a:off x="916" y="4658"/>
                <a:ext cx="5941" cy="0"/>
              </a:xfrm>
              <a:prstGeom prst="straightConnector1">
                <a:avLst/>
              </a:prstGeom>
              <a:noFill/>
              <a:ln w="19050">
                <a:solidFill>
                  <a:srgbClr val="808080"/>
                </a:solidFill>
                <a:round/>
                <a:headEnd/>
                <a:tailEnd/>
              </a:ln>
              <a:extLst>
                <a:ext uri="{909E8E84-426E-40DD-AFC4-6F175D3DCCD1}">
                  <a14:hiddenFill xmlns:a14="http://schemas.microsoft.com/office/drawing/2010/main">
                    <a:noFill/>
                  </a14:hiddenFill>
                </a:ext>
              </a:extLst>
            </p:spPr>
          </p:cxnSp>
          <p:sp>
            <p:nvSpPr>
              <p:cNvPr id="1046" name="WordArt 76"/>
              <p:cNvSpPr>
                <a:spLocks noChangeArrowheads="1" noChangeShapeType="1" noTextEdit="1"/>
              </p:cNvSpPr>
              <p:nvPr/>
            </p:nvSpPr>
            <p:spPr bwMode="auto">
              <a:xfrm>
                <a:off x="1397" y="9412"/>
                <a:ext cx="3719" cy="294"/>
              </a:xfrm>
              <a:prstGeom prst="rect">
                <a:avLst/>
              </a:prstGeom>
              <a:extLst>
                <a:ext uri="{91240B29-F687-4F45-9708-019B960494DF}">
                  <a14:hiddenLine xmlns:a14="http://schemas.microsoft.com/office/drawing/2010/main" w="57150">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en-US" altLang="ja-JP" sz="3600" kern="10" spc="0">
                    <a:ln>
                      <a:noFill/>
                    </a:ln>
                    <a:solidFill>
                      <a:srgbClr val="404040"/>
                    </a:solidFill>
                    <a:effectLst/>
                    <a:latin typeface="ヒラギノ角ゴ5"/>
                    <a:ea typeface="ヒラギノ角ゴ5"/>
                  </a:rPr>
                  <a:t>https://bto.applied.ne.jp/</a:t>
                </a:r>
                <a:endParaRPr lang="ja-JP" altLang="en-US" sz="3600" kern="10" spc="0">
                  <a:ln>
                    <a:noFill/>
                  </a:ln>
                  <a:solidFill>
                    <a:srgbClr val="404040"/>
                  </a:solidFill>
                  <a:effectLst/>
                  <a:latin typeface="ヒラギノ角ゴ5"/>
                  <a:ea typeface="ヒラギノ角ゴ5"/>
                </a:endParaRPr>
              </a:p>
            </p:txBody>
          </p:sp>
          <p:sp>
            <p:nvSpPr>
              <p:cNvPr id="1047" name="WordArt 77"/>
              <p:cNvSpPr>
                <a:spLocks noChangeArrowheads="1" noChangeShapeType="1" noTextEdit="1"/>
              </p:cNvSpPr>
              <p:nvPr/>
            </p:nvSpPr>
            <p:spPr bwMode="auto">
              <a:xfrm>
                <a:off x="1397" y="9844"/>
                <a:ext cx="703" cy="222"/>
              </a:xfrm>
              <a:prstGeom prst="rect">
                <a:avLst/>
              </a:prstGeom>
              <a:extLst>
                <a:ext uri="{91240B29-F687-4F45-9708-019B960494DF}">
                  <a14:hiddenLine xmlns:a14="http://schemas.microsoft.com/office/drawing/2010/main" w="7620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404040"/>
                    </a:solidFill>
                    <a:effectLst/>
                    <a:latin typeface="ヒラギノ角ゴ5"/>
                    <a:ea typeface="ヒラギノ角ゴ5"/>
                  </a:rPr>
                  <a:t>または</a:t>
                </a:r>
              </a:p>
            </p:txBody>
          </p:sp>
          <p:pic>
            <p:nvPicPr>
              <p:cNvPr id="1102" name="Picture 78" descr="https://qr.quel.jp/tmp/91eb90c8a99e2f81f69e1a2d26e086467a061110.png"/>
              <p:cNvPicPr>
                <a:picLocks noChangeAspect="1" noChangeArrowheads="1"/>
              </p:cNvPicPr>
              <p:nvPr/>
            </p:nvPicPr>
            <p:blipFill>
              <a:blip r:embed="rId11" r:link="rId12" cstate="print">
                <a:extLst>
                  <a:ext uri="{28A0092B-C50C-407E-A947-70E740481C1C}">
                    <a14:useLocalDpi xmlns:a14="http://schemas.microsoft.com/office/drawing/2010/main" val="0"/>
                  </a:ext>
                </a:extLst>
              </a:blip>
              <a:srcRect/>
              <a:stretch>
                <a:fillRect/>
              </a:stretch>
            </p:blipFill>
            <p:spPr bwMode="auto">
              <a:xfrm>
                <a:off x="5232" y="9382"/>
                <a:ext cx="884" cy="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48" name="Group 79"/>
              <p:cNvGrpSpPr>
                <a:grpSpLocks/>
              </p:cNvGrpSpPr>
              <p:nvPr/>
            </p:nvGrpSpPr>
            <p:grpSpPr bwMode="auto">
              <a:xfrm>
                <a:off x="1397" y="5801"/>
                <a:ext cx="1739" cy="1168"/>
                <a:chOff x="14726" y="126"/>
                <a:chExt cx="2646" cy="1778"/>
              </a:xfrm>
            </p:grpSpPr>
            <p:pic>
              <p:nvPicPr>
                <p:cNvPr id="1104" name="Picture 80" descr="MSA-QS-5054"/>
                <p:cNvPicPr>
                  <a:picLocks noChangeAspect="1" noChangeArrowheads="1"/>
                </p:cNvPicPr>
                <p:nvPr/>
              </p:nvPicPr>
              <p:blipFill>
                <a:blip r:embed="rId13" cstate="print">
                  <a:extLst>
                    <a:ext uri="{28A0092B-C50C-407E-A947-70E740481C1C}">
                      <a14:useLocalDpi xmlns:a14="http://schemas.microsoft.com/office/drawing/2010/main" val="0"/>
                    </a:ext>
                  </a:extLst>
                </a:blip>
                <a:srcRect r="44652" b="15970"/>
                <a:stretch>
                  <a:fillRect/>
                </a:stretch>
              </p:blipFill>
              <p:spPr bwMode="auto">
                <a:xfrm>
                  <a:off x="14726" y="126"/>
                  <a:ext cx="1511" cy="1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2" name="WordArt 81"/>
                <p:cNvSpPr>
                  <a:spLocks noChangeArrowheads="1" noChangeShapeType="1" noTextEdit="1"/>
                </p:cNvSpPr>
                <p:nvPr/>
              </p:nvSpPr>
              <p:spPr bwMode="auto">
                <a:xfrm>
                  <a:off x="14892" y="1614"/>
                  <a:ext cx="1121" cy="290"/>
                </a:xfrm>
                <a:prstGeom prst="rect">
                  <a:avLst/>
                </a:prstGeom>
                <a:extLst>
                  <a:ext uri="{91240B29-F687-4F45-9708-019B960494DF}">
                    <a14:hiddenLine xmlns:a14="http://schemas.microsoft.com/office/drawing/2010/main" w="5715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en-US" altLang="ja-JP" sz="3600" kern="10" spc="0">
                      <a:ln>
                        <a:noFill/>
                      </a:ln>
                      <a:solidFill>
                        <a:srgbClr val="000000"/>
                      </a:solidFill>
                      <a:effectLst/>
                      <a:latin typeface="ヒラギノ角ゴ5"/>
                      <a:ea typeface="ヒラギノ角ゴ5"/>
                    </a:rPr>
                    <a:t>MSA-QS-5054</a:t>
                  </a:r>
                </a:p>
                <a:p>
                  <a:pPr algn="l" rtl="0">
                    <a:buNone/>
                  </a:pPr>
                  <a:r>
                    <a:rPr lang="en-US" altLang="ja-JP" sz="3600" kern="10" spc="0">
                      <a:ln>
                        <a:noFill/>
                      </a:ln>
                      <a:solidFill>
                        <a:srgbClr val="000000"/>
                      </a:solidFill>
                      <a:effectLst/>
                      <a:latin typeface="ヒラギノ角ゴ5"/>
                      <a:ea typeface="ヒラギノ角ゴ5"/>
                    </a:rPr>
                    <a:t>MSA-ES-1999</a:t>
                  </a:r>
                  <a:endParaRPr lang="ja-JP" altLang="en-US" sz="3600" kern="10" spc="0">
                    <a:ln>
                      <a:noFill/>
                    </a:ln>
                    <a:solidFill>
                      <a:srgbClr val="000000"/>
                    </a:solidFill>
                    <a:effectLst/>
                    <a:latin typeface="ヒラギノ角ゴ5"/>
                    <a:ea typeface="ヒラギノ角ゴ5"/>
                  </a:endParaRPr>
                </a:p>
              </p:txBody>
            </p:sp>
            <p:pic>
              <p:nvPicPr>
                <p:cNvPr id="1106" name="Picture 82" descr="MSA-QS-5054"/>
                <p:cNvPicPr>
                  <a:picLocks noChangeAspect="1" noChangeArrowheads="1"/>
                </p:cNvPicPr>
                <p:nvPr/>
              </p:nvPicPr>
              <p:blipFill>
                <a:blip r:embed="rId14" cstate="print">
                  <a:extLst>
                    <a:ext uri="{28A0092B-C50C-407E-A947-70E740481C1C}">
                      <a14:useLocalDpi xmlns:a14="http://schemas.microsoft.com/office/drawing/2010/main" val="0"/>
                    </a:ext>
                  </a:extLst>
                </a:blip>
                <a:srcRect l="56410" t="5052" b="27061"/>
                <a:stretch>
                  <a:fillRect/>
                </a:stretch>
              </p:blipFill>
              <p:spPr bwMode="auto">
                <a:xfrm>
                  <a:off x="16182" y="308"/>
                  <a:ext cx="1190" cy="1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3" name="WordArt 83"/>
                <p:cNvSpPr>
                  <a:spLocks noChangeArrowheads="1" noChangeShapeType="1" noTextEdit="1"/>
                </p:cNvSpPr>
                <p:nvPr/>
              </p:nvSpPr>
              <p:spPr bwMode="auto">
                <a:xfrm>
                  <a:off x="16499" y="1573"/>
                  <a:ext cx="606" cy="290"/>
                </a:xfrm>
                <a:prstGeom prst="rect">
                  <a:avLst/>
                </a:prstGeom>
                <a:extLst>
                  <a:ext uri="{91240B29-F687-4F45-9708-019B960494DF}">
                    <a14:hiddenLine xmlns:a14="http://schemas.microsoft.com/office/drawing/2010/main" w="5715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US" altLang="ja-JP" sz="3600" kern="10" spc="0">
                      <a:ln>
                        <a:noFill/>
                      </a:ln>
                      <a:solidFill>
                        <a:srgbClr val="000000"/>
                      </a:solidFill>
                      <a:effectLst/>
                      <a:latin typeface="ヒラギノ角ゴ5"/>
                      <a:ea typeface="ヒラギノ角ゴ5"/>
                    </a:rPr>
                    <a:t>MS</a:t>
                  </a:r>
                </a:p>
                <a:p>
                  <a:pPr algn="ctr" rtl="0">
                    <a:buNone/>
                  </a:pPr>
                  <a:r>
                    <a:rPr lang="en-US" altLang="ja-JP" sz="3600" kern="10" spc="0">
                      <a:ln>
                        <a:noFill/>
                      </a:ln>
                      <a:solidFill>
                        <a:srgbClr val="000000"/>
                      </a:solidFill>
                      <a:effectLst/>
                      <a:latin typeface="ヒラギノ角ゴ5"/>
                      <a:ea typeface="ヒラギノ角ゴ5"/>
                    </a:rPr>
                    <a:t>CM024</a:t>
                  </a:r>
                  <a:endParaRPr lang="ja-JP" altLang="en-US" sz="3600" kern="10" spc="0">
                    <a:ln>
                      <a:noFill/>
                    </a:ln>
                    <a:solidFill>
                      <a:srgbClr val="000000"/>
                    </a:solidFill>
                    <a:effectLst/>
                    <a:latin typeface="ヒラギノ角ゴ5"/>
                    <a:ea typeface="ヒラギノ角ゴ5"/>
                  </a:endParaRPr>
                </a:p>
              </p:txBody>
            </p:sp>
          </p:grpSp>
          <p:pic>
            <p:nvPicPr>
              <p:cNvPr id="1108" name="Picture 84" descr="名称未設定 1"/>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266" y="9766"/>
                <a:ext cx="2956" cy="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9" name="WordArt 85"/>
              <p:cNvSpPr>
                <a:spLocks noChangeArrowheads="1" noChangeShapeType="1" noTextEdit="1"/>
              </p:cNvSpPr>
              <p:nvPr/>
            </p:nvSpPr>
            <p:spPr bwMode="auto">
              <a:xfrm>
                <a:off x="2764" y="9879"/>
                <a:ext cx="1234" cy="168"/>
              </a:xfrm>
              <a:prstGeom prst="rect">
                <a:avLst/>
              </a:prstGeom>
              <a:extLst>
                <a:ext uri="{91240B29-F687-4F45-9708-019B960494DF}">
                  <a14:hiddenLine xmlns:a14="http://schemas.microsoft.com/office/drawing/2010/main" w="76200">
                    <a:solidFill>
                      <a:srgbClr val="FF0066"/>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800" kern="10" spc="0">
                    <a:ln>
                      <a:noFill/>
                    </a:ln>
                    <a:solidFill>
                      <a:srgbClr val="333333"/>
                    </a:solidFill>
                    <a:effectLst/>
                    <a:latin typeface="メイリオ"/>
                    <a:ea typeface="メイリオ"/>
                  </a:rPr>
                  <a:t>アプライド </a:t>
                </a:r>
                <a:r>
                  <a:rPr lang="en-US" altLang="ja-JP" sz="1800" kern="10" spc="0">
                    <a:ln>
                      <a:noFill/>
                    </a:ln>
                    <a:solidFill>
                      <a:srgbClr val="333333"/>
                    </a:solidFill>
                    <a:effectLst/>
                    <a:latin typeface="メイリオ"/>
                    <a:ea typeface="メイリオ"/>
                  </a:rPr>
                  <a:t>HPC</a:t>
                </a:r>
                <a:endParaRPr lang="ja-JP" altLang="en-US" sz="1800" kern="10" spc="0">
                  <a:ln>
                    <a:noFill/>
                  </a:ln>
                  <a:solidFill>
                    <a:srgbClr val="333333"/>
                  </a:solidFill>
                  <a:effectLst/>
                  <a:latin typeface="メイリオ"/>
                  <a:ea typeface="メイリオ"/>
                </a:endParaRPr>
              </a:p>
            </p:txBody>
          </p:sp>
          <p:sp>
            <p:nvSpPr>
              <p:cNvPr id="1050" name="WordArt 86"/>
              <p:cNvSpPr>
                <a:spLocks noChangeArrowheads="1" noChangeShapeType="1" noTextEdit="1"/>
              </p:cNvSpPr>
              <p:nvPr/>
            </p:nvSpPr>
            <p:spPr bwMode="auto">
              <a:xfrm>
                <a:off x="4510" y="6205"/>
                <a:ext cx="1232" cy="799"/>
              </a:xfrm>
              <a:prstGeom prst="rect">
                <a:avLst/>
              </a:prstGeom>
              <a:extLst>
                <a:ext uri="{91240B29-F687-4F45-9708-019B960494DF}">
                  <a14:hiddenLine xmlns:a14="http://schemas.microsoft.com/office/drawing/2010/main" w="7620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US" altLang="ja-JP" sz="1000" kern="10" spc="0">
                    <a:ln>
                      <a:noFill/>
                    </a:ln>
                    <a:solidFill>
                      <a:srgbClr val="000066"/>
                    </a:solidFill>
                    <a:effectLst/>
                    <a:latin typeface="ヒラギノ角ゴ4"/>
                    <a:ea typeface="ヒラギノ角ゴ4"/>
                  </a:rPr>
                  <a:t>ISO9001</a:t>
                </a:r>
              </a:p>
              <a:p>
                <a:pPr algn="ctr" rtl="0">
                  <a:buNone/>
                </a:pPr>
                <a:r>
                  <a:rPr lang="en-US" altLang="ja-JP" sz="1000" kern="10" spc="0">
                    <a:ln>
                      <a:noFill/>
                    </a:ln>
                    <a:solidFill>
                      <a:srgbClr val="000066"/>
                    </a:solidFill>
                    <a:effectLst/>
                    <a:latin typeface="ヒラギノ角ゴ4"/>
                    <a:ea typeface="ヒラギノ角ゴ4"/>
                  </a:rPr>
                  <a:t>ISO14001</a:t>
                </a:r>
              </a:p>
              <a:p>
                <a:pPr algn="ctr" rtl="0">
                  <a:buNone/>
                </a:pPr>
                <a:r>
                  <a:rPr lang="ja-JP" altLang="en-US" sz="1000" kern="10" spc="0">
                    <a:ln>
                      <a:noFill/>
                    </a:ln>
                    <a:solidFill>
                      <a:srgbClr val="000066"/>
                    </a:solidFill>
                    <a:effectLst/>
                    <a:latin typeface="ヒラギノ角ゴ4"/>
                    <a:ea typeface="ヒラギノ角ゴ4"/>
                  </a:rPr>
                  <a:t>認定工場</a:t>
                </a:r>
              </a:p>
            </p:txBody>
          </p:sp>
          <p:sp>
            <p:nvSpPr>
              <p:cNvPr id="1051" name="WordArt 87"/>
              <p:cNvSpPr>
                <a:spLocks noChangeArrowheads="1" noChangeShapeType="1" noTextEdit="1"/>
              </p:cNvSpPr>
              <p:nvPr/>
            </p:nvSpPr>
            <p:spPr bwMode="auto">
              <a:xfrm>
                <a:off x="1230" y="7055"/>
                <a:ext cx="2250" cy="200"/>
              </a:xfrm>
              <a:prstGeom prst="rect">
                <a:avLst/>
              </a:prstGeom>
              <a:extLst>
                <a:ext uri="{91240B29-F687-4F45-9708-019B960494DF}">
                  <a14:hiddenLine xmlns:a14="http://schemas.microsoft.com/office/drawing/2010/main" w="7620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0000"/>
                    </a:solidFill>
                    <a:effectLst/>
                    <a:latin typeface="ヒラギノ角ゴ4"/>
                    <a:ea typeface="ヒラギノ角ゴ4"/>
                  </a:rPr>
                  <a:t>認証組織：生産工場</a:t>
                </a:r>
                <a:r>
                  <a:rPr lang="en-US" altLang="ja-JP" sz="1000" kern="10" spc="0">
                    <a:ln>
                      <a:noFill/>
                    </a:ln>
                    <a:solidFill>
                      <a:srgbClr val="000000"/>
                    </a:solidFill>
                    <a:effectLst/>
                    <a:latin typeface="ヒラギノ角ゴ4"/>
                    <a:ea typeface="ヒラギノ角ゴ4"/>
                  </a:rPr>
                  <a:t>(</a:t>
                </a:r>
                <a:r>
                  <a:rPr lang="ja-JP" altLang="en-US" sz="1000" kern="10" spc="0">
                    <a:ln>
                      <a:noFill/>
                    </a:ln>
                    <a:solidFill>
                      <a:srgbClr val="000000"/>
                    </a:solidFill>
                    <a:effectLst/>
                    <a:latin typeface="ヒラギノ角ゴ4"/>
                    <a:ea typeface="ヒラギノ角ゴ4"/>
                  </a:rPr>
                  <a:t>技術・生産課、</a:t>
                </a:r>
                <a:r>
                  <a:rPr lang="en-US" altLang="ja-JP" sz="1000" kern="10" spc="0">
                    <a:ln>
                      <a:noFill/>
                    </a:ln>
                    <a:solidFill>
                      <a:srgbClr val="000000"/>
                    </a:solidFill>
                    <a:effectLst/>
                    <a:latin typeface="ヒラギノ角ゴ4"/>
                    <a:ea typeface="ヒラギノ角ゴ4"/>
                  </a:rPr>
                  <a:t>HPC&amp;BTO</a:t>
                </a:r>
                <a:r>
                  <a:rPr lang="ja-JP" altLang="en-US" sz="1000" kern="10" spc="0">
                    <a:ln>
                      <a:noFill/>
                    </a:ln>
                    <a:solidFill>
                      <a:srgbClr val="000000"/>
                    </a:solidFill>
                    <a:effectLst/>
                    <a:latin typeface="ヒラギノ角ゴ4"/>
                    <a:ea typeface="ヒラギノ角ゴ4"/>
                  </a:rPr>
                  <a:t>推進課</a:t>
                </a:r>
                <a:r>
                  <a:rPr lang="en-US" altLang="ja-JP" sz="1000" kern="10" spc="0">
                    <a:ln>
                      <a:noFill/>
                    </a:ln>
                    <a:solidFill>
                      <a:srgbClr val="000000"/>
                    </a:solidFill>
                    <a:effectLst/>
                    <a:latin typeface="ヒラギノ角ゴ4"/>
                    <a:ea typeface="ヒラギノ角ゴ4"/>
                  </a:rPr>
                  <a:t>)</a:t>
                </a:r>
              </a:p>
              <a:p>
                <a:pPr algn="l" rtl="0">
                  <a:buNone/>
                </a:pPr>
                <a:r>
                  <a:rPr lang="ja-JP" altLang="en-US" sz="1000" kern="10" spc="0">
                    <a:ln>
                      <a:noFill/>
                    </a:ln>
                    <a:solidFill>
                      <a:srgbClr val="000000"/>
                    </a:solidFill>
                    <a:effectLst/>
                    <a:latin typeface="ヒラギノ角ゴ4"/>
                    <a:ea typeface="ヒラギノ角ゴ4"/>
                  </a:rPr>
                  <a:t>認証範囲：パソコン及び関連</a:t>
                </a:r>
                <a:r>
                  <a:rPr lang="en-US" altLang="ja-JP" sz="1000" kern="10" spc="0">
                    <a:ln>
                      <a:noFill/>
                    </a:ln>
                    <a:solidFill>
                      <a:srgbClr val="000000"/>
                    </a:solidFill>
                    <a:effectLst/>
                    <a:latin typeface="ヒラギノ角ゴ4"/>
                    <a:ea typeface="ヒラギノ角ゴ4"/>
                  </a:rPr>
                  <a:t>IT</a:t>
                </a:r>
                <a:r>
                  <a:rPr lang="ja-JP" altLang="en-US" sz="1000" kern="10" spc="0">
                    <a:ln>
                      <a:noFill/>
                    </a:ln>
                    <a:solidFill>
                      <a:srgbClr val="000000"/>
                    </a:solidFill>
                    <a:effectLst/>
                    <a:latin typeface="ヒラギノ角ゴ4"/>
                    <a:ea typeface="ヒラギノ角ゴ4"/>
                  </a:rPr>
                  <a:t>機器の製造</a:t>
                </a:r>
              </a:p>
            </p:txBody>
          </p:sp>
        </p:grpSp>
        <p:pic>
          <p:nvPicPr>
            <p:cNvPr id="1112" name="Picture 88" descr="22987037"/>
            <p:cNvPicPr>
              <a:picLocks noChangeAspect="1" noChangeArrowheads="1"/>
            </p:cNvPicPr>
            <p:nvPr/>
          </p:nvPicPr>
          <p:blipFill>
            <a:blip r:embed="rId16">
              <a:extLst>
                <a:ext uri="{28A0092B-C50C-407E-A947-70E740481C1C}">
                  <a14:useLocalDpi xmlns:a14="http://schemas.microsoft.com/office/drawing/2010/main" val="0"/>
                </a:ext>
              </a:extLst>
            </a:blip>
            <a:srcRect t="94881"/>
            <a:stretch>
              <a:fillRect/>
            </a:stretch>
          </p:blipFill>
          <p:spPr bwMode="auto">
            <a:xfrm>
              <a:off x="-18" y="16197"/>
              <a:ext cx="23872" cy="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WordArt 89"/>
            <p:cNvSpPr>
              <a:spLocks noChangeArrowheads="1" noChangeShapeType="1" noTextEdit="1"/>
            </p:cNvSpPr>
            <p:nvPr/>
          </p:nvSpPr>
          <p:spPr bwMode="auto">
            <a:xfrm>
              <a:off x="12968" y="1800"/>
              <a:ext cx="9296" cy="609"/>
            </a:xfrm>
            <a:prstGeom prst="rect">
              <a:avLst/>
            </a:prstGeom>
            <a:extLst>
              <a:ext uri="{91240B29-F687-4F45-9708-019B960494DF}">
                <a14:hiddenLine xmlns:a14="http://schemas.microsoft.com/office/drawing/2010/main" w="7620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ja-JP" altLang="en-US" sz="1000" kern="10" spc="0">
                  <a:ln>
                    <a:noFill/>
                  </a:ln>
                  <a:solidFill>
                    <a:srgbClr val="000066"/>
                  </a:solidFill>
                  <a:effectLst/>
                  <a:latin typeface="ヒラギノ角ゴ6"/>
                  <a:ea typeface="ヒラギノ角ゴ6"/>
                </a:rPr>
                <a:t>アプライド</a:t>
              </a:r>
              <a:r>
                <a:rPr lang="en-US" altLang="ja-JP" sz="1000" kern="10" spc="0">
                  <a:ln>
                    <a:noFill/>
                  </a:ln>
                  <a:solidFill>
                    <a:srgbClr val="000066"/>
                  </a:solidFill>
                  <a:effectLst/>
                  <a:latin typeface="ヒラギノ角ゴ6"/>
                  <a:ea typeface="ヒラギノ角ゴ6"/>
                </a:rPr>
                <a:t>HPC</a:t>
              </a:r>
              <a:r>
                <a:rPr lang="ja-JP" altLang="en-US" sz="1000" kern="10" spc="0">
                  <a:ln>
                    <a:noFill/>
                  </a:ln>
                  <a:solidFill>
                    <a:srgbClr val="000066"/>
                  </a:solidFill>
                  <a:effectLst/>
                  <a:latin typeface="ヒラギノ角ゴ6"/>
                  <a:ea typeface="ヒラギノ角ゴ6"/>
                </a:rPr>
                <a:t>ソリューション</a:t>
              </a:r>
            </a:p>
          </p:txBody>
        </p:sp>
        <p:cxnSp>
          <p:nvCxnSpPr>
            <p:cNvPr id="1114" name="AutoShape 90"/>
            <p:cNvCxnSpPr>
              <a:cxnSpLocks noChangeShapeType="1"/>
            </p:cNvCxnSpPr>
            <p:nvPr/>
          </p:nvCxnSpPr>
          <p:spPr bwMode="auto">
            <a:xfrm>
              <a:off x="12989" y="2587"/>
              <a:ext cx="9296"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pic>
          <p:nvPicPr>
            <p:cNvPr id="1115" name="図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799" y="752"/>
              <a:ext cx="2183" cy="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92"/>
            <p:cNvSpPr>
              <a:spLocks noChangeArrowheads="1"/>
            </p:cNvSpPr>
            <p:nvPr/>
          </p:nvSpPr>
          <p:spPr bwMode="auto">
            <a:xfrm>
              <a:off x="11906" y="5448"/>
              <a:ext cx="11948" cy="639"/>
            </a:xfrm>
            <a:prstGeom prst="rect">
              <a:avLst/>
            </a:prstGeom>
            <a:solidFill>
              <a:srgbClr val="0000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sp>
          <p:nvSpPr>
            <p:cNvPr id="9" name="WordArt 93"/>
            <p:cNvSpPr>
              <a:spLocks noChangeArrowheads="1" noChangeShapeType="1" noTextEdit="1"/>
            </p:cNvSpPr>
            <p:nvPr/>
          </p:nvSpPr>
          <p:spPr bwMode="auto">
            <a:xfrm>
              <a:off x="14905" y="5620"/>
              <a:ext cx="5894" cy="292"/>
            </a:xfrm>
            <a:prstGeom prst="rect">
              <a:avLst/>
            </a:prstGeom>
            <a:extLst>
              <a:ext uri="{91240B29-F687-4F45-9708-019B960494DF}">
                <a14:hiddenLine xmlns:a14="http://schemas.microsoft.com/office/drawing/2010/main" w="5715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FFFFFF"/>
                  </a:solidFill>
                  <a:effectLst/>
                  <a:latin typeface="ヒラギノ角ゴ6"/>
                  <a:ea typeface="ヒラギノ角ゴ6"/>
                </a:rPr>
                <a:t>動作推奨ワークステーション協業リリース</a:t>
              </a:r>
            </a:p>
          </p:txBody>
        </p:sp>
        <p:pic>
          <p:nvPicPr>
            <p:cNvPr id="1118" name="Picture 94" descr="https://visualix.jp/wp-content/uploads/2022/04/HALO_3.jpeg"/>
            <p:cNvPicPr>
              <a:picLocks noChangeAspect="1" noChangeArrowheads="1"/>
            </p:cNvPicPr>
            <p:nvPr/>
          </p:nvPicPr>
          <p:blipFill>
            <a:blip r:embed="rId17" r:link="rId18" cstate="print">
              <a:extLst>
                <a:ext uri="{28A0092B-C50C-407E-A947-70E740481C1C}">
                  <a14:useLocalDpi xmlns:a14="http://schemas.microsoft.com/office/drawing/2010/main" val="0"/>
                </a:ext>
              </a:extLst>
            </a:blip>
            <a:srcRect l="4161" t="16190" r="4405" b="15318"/>
            <a:stretch>
              <a:fillRect/>
            </a:stretch>
          </p:blipFill>
          <p:spPr bwMode="auto">
            <a:xfrm>
              <a:off x="12905" y="6314"/>
              <a:ext cx="3411" cy="2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WordArt 95"/>
            <p:cNvSpPr>
              <a:spLocks noChangeArrowheads="1" noChangeShapeType="1" noTextEdit="1"/>
            </p:cNvSpPr>
            <p:nvPr/>
          </p:nvSpPr>
          <p:spPr bwMode="auto">
            <a:xfrm>
              <a:off x="16667" y="6491"/>
              <a:ext cx="5810" cy="2212"/>
            </a:xfrm>
            <a:prstGeom prst="rect">
              <a:avLst/>
            </a:prstGeom>
            <a:extLst>
              <a:ext uri="{91240B29-F687-4F45-9708-019B960494DF}">
                <a14:hiddenLine xmlns:a14="http://schemas.microsoft.com/office/drawing/2010/main" w="7620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en-US" altLang="ja-JP" sz="1000" kern="10" spc="0">
                  <a:ln>
                    <a:noFill/>
                  </a:ln>
                  <a:solidFill>
                    <a:srgbClr val="000000"/>
                  </a:solidFill>
                  <a:effectLst/>
                  <a:latin typeface="ヒラギノ角ゴ3"/>
                  <a:ea typeface="ヒラギノ角ゴ3"/>
                </a:rPr>
                <a:t>HALO</a:t>
              </a:r>
              <a:r>
                <a:rPr lang="ja-JP" altLang="en-US" sz="1000" kern="10" spc="0">
                  <a:ln>
                    <a:noFill/>
                  </a:ln>
                  <a:solidFill>
                    <a:srgbClr val="000000"/>
                  </a:solidFill>
                  <a:effectLst/>
                  <a:latin typeface="ヒラギノ角ゴ3"/>
                  <a:ea typeface="ヒラギノ角ゴ3"/>
                </a:rPr>
                <a:t>は幅広い研究分野においてデジタル</a:t>
              </a:r>
            </a:p>
            <a:p>
              <a:pPr algn="l" rtl="0">
                <a:buNone/>
              </a:pPr>
              <a:r>
                <a:rPr lang="ja-JP" altLang="en-US" sz="1000" kern="10" spc="0">
                  <a:ln>
                    <a:noFill/>
                  </a:ln>
                  <a:solidFill>
                    <a:srgbClr val="000000"/>
                  </a:solidFill>
                  <a:effectLst/>
                  <a:latin typeface="ヒラギノ角ゴ3"/>
                  <a:ea typeface="ヒラギノ角ゴ3"/>
                </a:rPr>
                <a:t>病理スライドを短時間に処理する高速分析</a:t>
              </a:r>
            </a:p>
            <a:p>
              <a:pPr algn="l" rtl="0">
                <a:buNone/>
              </a:pPr>
              <a:r>
                <a:rPr lang="ja-JP" altLang="en-US" sz="1000" kern="10" spc="0">
                  <a:ln>
                    <a:noFill/>
                  </a:ln>
                  <a:solidFill>
                    <a:srgbClr val="000000"/>
                  </a:solidFill>
                  <a:effectLst/>
                  <a:latin typeface="ヒラギノ角ゴ3"/>
                  <a:ea typeface="ヒラギノ角ゴ3"/>
                </a:rPr>
                <a:t>ツール。直感的な操作感でありながら、</a:t>
              </a:r>
            </a:p>
            <a:p>
              <a:pPr algn="l" rtl="0">
                <a:buNone/>
              </a:pPr>
              <a:r>
                <a:rPr lang="ja-JP" altLang="en-US" sz="1000" kern="10" spc="0">
                  <a:ln>
                    <a:noFill/>
                  </a:ln>
                  <a:solidFill>
                    <a:srgbClr val="000000"/>
                  </a:solidFill>
                  <a:effectLst/>
                  <a:latin typeface="ヒラギノ角ゴ3"/>
                  <a:ea typeface="ヒラギノ角ゴ3"/>
                </a:rPr>
                <a:t>ビッグデータを管理出力が可能なだけでなく、</a:t>
              </a:r>
            </a:p>
            <a:p>
              <a:pPr algn="l" rtl="0">
                <a:buNone/>
              </a:pPr>
              <a:r>
                <a:rPr lang="ja-JP" altLang="en-US" sz="1000" kern="10" spc="0">
                  <a:ln>
                    <a:noFill/>
                  </a:ln>
                  <a:solidFill>
                    <a:srgbClr val="000000"/>
                  </a:solidFill>
                  <a:effectLst/>
                  <a:latin typeface="ヒラギノ角ゴ3"/>
                  <a:ea typeface="ヒラギノ角ゴ3"/>
                </a:rPr>
                <a:t>蓄積されたデータを活用して</a:t>
              </a:r>
            </a:p>
            <a:p>
              <a:pPr algn="l" rtl="0">
                <a:buNone/>
              </a:pPr>
              <a:r>
                <a:rPr lang="ja-JP" altLang="en-US" sz="1000" kern="10" spc="0">
                  <a:ln>
                    <a:noFill/>
                  </a:ln>
                  <a:solidFill>
                    <a:srgbClr val="000000"/>
                  </a:solidFill>
                  <a:effectLst/>
                  <a:latin typeface="ヒラギノ角ゴ3"/>
                  <a:ea typeface="ヒラギノ角ゴ3"/>
                </a:rPr>
                <a:t>ディープラーニングが利用可能となった</a:t>
              </a:r>
            </a:p>
            <a:p>
              <a:pPr algn="l" rtl="0">
                <a:buNone/>
              </a:pPr>
              <a:r>
                <a:rPr lang="ja-JP" altLang="en-US" sz="1000" kern="10" spc="0">
                  <a:ln>
                    <a:noFill/>
                  </a:ln>
                  <a:solidFill>
                    <a:srgbClr val="000000"/>
                  </a:solidFill>
                  <a:effectLst/>
                  <a:latin typeface="ヒラギノ角ゴ3"/>
                  <a:ea typeface="ヒラギノ角ゴ3"/>
                </a:rPr>
                <a:t>画期的なソフトウェアです。</a:t>
              </a:r>
            </a:p>
          </p:txBody>
        </p:sp>
        <p:sp>
          <p:nvSpPr>
            <p:cNvPr id="11" name="WordArt 96"/>
            <p:cNvSpPr>
              <a:spLocks noChangeArrowheads="1" noChangeShapeType="1" noTextEdit="1"/>
            </p:cNvSpPr>
            <p:nvPr/>
          </p:nvSpPr>
          <p:spPr bwMode="auto">
            <a:xfrm>
              <a:off x="13213" y="9984"/>
              <a:ext cx="9386" cy="897"/>
            </a:xfrm>
            <a:prstGeom prst="rect">
              <a:avLst/>
            </a:prstGeom>
            <a:extLst>
              <a:ext uri="{91240B29-F687-4F45-9708-019B960494DF}">
                <a14:hiddenLine xmlns:a14="http://schemas.microsoft.com/office/drawing/2010/main" w="7620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en-US" altLang="ja-JP" sz="1000" kern="10" spc="0">
                  <a:ln>
                    <a:noFill/>
                  </a:ln>
                  <a:solidFill>
                    <a:srgbClr val="000000"/>
                  </a:solidFill>
                  <a:effectLst/>
                  <a:latin typeface="ヒラギノ角ゴ3"/>
                  <a:ea typeface="ヒラギノ角ゴ3"/>
                </a:rPr>
                <a:t>HALO</a:t>
              </a:r>
              <a:r>
                <a:rPr lang="ja-JP" altLang="en-US" sz="1000" kern="10" spc="0">
                  <a:ln>
                    <a:noFill/>
                  </a:ln>
                  <a:solidFill>
                    <a:srgbClr val="000000"/>
                  </a:solidFill>
                  <a:effectLst/>
                  <a:latin typeface="ヒラギノ角ゴ3"/>
                  <a:ea typeface="ヒラギノ角ゴ3"/>
                </a:rPr>
                <a:t>モジュールはアルゴリズムを最初 から構築する必要はありません。モジュールにより</a:t>
              </a:r>
              <a:r>
                <a:rPr lang="en-US" altLang="ja-JP" sz="1000" kern="10" spc="0">
                  <a:ln>
                    <a:noFill/>
                  </a:ln>
                  <a:solidFill>
                    <a:srgbClr val="000000"/>
                  </a:solidFill>
                  <a:effectLst/>
                  <a:latin typeface="ヒラギノ角ゴ3"/>
                  <a:ea typeface="ヒラギノ角ゴ3"/>
                </a:rPr>
                <a:t>HALO</a:t>
              </a:r>
              <a:r>
                <a:rPr lang="ja-JP" altLang="en-US" sz="1000" kern="10" spc="0">
                  <a:ln>
                    <a:noFill/>
                  </a:ln>
                  <a:solidFill>
                    <a:srgbClr val="000000"/>
                  </a:solidFill>
                  <a:effectLst/>
                  <a:latin typeface="ヒラギノ角ゴ3"/>
                  <a:ea typeface="ヒラギノ角ゴ3"/>
                </a:rPr>
                <a:t>はより</a:t>
              </a:r>
            </a:p>
            <a:p>
              <a:pPr algn="l" rtl="0">
                <a:buNone/>
              </a:pPr>
              <a:r>
                <a:rPr lang="ja-JP" altLang="en-US" sz="1000" kern="10" spc="0">
                  <a:ln>
                    <a:noFill/>
                  </a:ln>
                  <a:solidFill>
                    <a:srgbClr val="000000"/>
                  </a:solidFill>
                  <a:effectLst/>
                  <a:latin typeface="ヒラギノ角ゴ3"/>
                  <a:ea typeface="ヒラギノ角ゴ3"/>
                </a:rPr>
                <a:t>シンプルに解析可能です。組織分類、シリアルセクション分析、</a:t>
              </a:r>
              <a:r>
                <a:rPr lang="en-US" altLang="ja-JP" sz="1000" kern="10" spc="0">
                  <a:ln>
                    <a:noFill/>
                  </a:ln>
                  <a:solidFill>
                    <a:srgbClr val="000000"/>
                  </a:solidFill>
                  <a:effectLst/>
                  <a:latin typeface="ヒラギノ角ゴ3"/>
                  <a:ea typeface="ヒラギノ角ゴ3"/>
                </a:rPr>
                <a:t>TMA</a:t>
              </a:r>
              <a:r>
                <a:rPr lang="ja-JP" altLang="en-US" sz="1000" kern="10" spc="0">
                  <a:ln>
                    <a:noFill/>
                  </a:ln>
                  <a:solidFill>
                    <a:srgbClr val="000000"/>
                  </a:solidFill>
                  <a:effectLst/>
                  <a:latin typeface="ヒラギノ角ゴ3"/>
                  <a:ea typeface="ヒラギノ角ゴ3"/>
                </a:rPr>
                <a:t>などの組織セグメンテーションの</a:t>
              </a:r>
            </a:p>
            <a:p>
              <a:pPr algn="l" rtl="0">
                <a:buNone/>
              </a:pPr>
              <a:r>
                <a:rPr lang="ja-JP" altLang="en-US" sz="1000" kern="10" spc="0">
                  <a:ln>
                    <a:noFill/>
                  </a:ln>
                  <a:solidFill>
                    <a:srgbClr val="000000"/>
                  </a:solidFill>
                  <a:effectLst/>
                  <a:latin typeface="ヒラギノ角ゴ3"/>
                  <a:ea typeface="ヒラギノ角ゴ3"/>
                </a:rPr>
                <a:t>自動化に役立つツールや、分析クラスターなどの高スループットラボの画像処理速度を向上させるツールなど</a:t>
              </a:r>
            </a:p>
            <a:p>
              <a:pPr algn="l" rtl="0">
                <a:buNone/>
              </a:pPr>
              <a:r>
                <a:rPr lang="ja-JP" altLang="en-US" sz="1000" kern="10" spc="0">
                  <a:ln>
                    <a:noFill/>
                  </a:ln>
                  <a:solidFill>
                    <a:srgbClr val="000000"/>
                  </a:solidFill>
                  <a:effectLst/>
                  <a:latin typeface="ヒラギノ角ゴ3"/>
                  <a:ea typeface="ヒラギノ角ゴ3"/>
                </a:rPr>
                <a:t>様々なアドオンを組み合わせ研究分野に合わせて使用いただけます。</a:t>
              </a:r>
            </a:p>
          </p:txBody>
        </p:sp>
        <p:sp>
          <p:nvSpPr>
            <p:cNvPr id="12" name="WordArt 97"/>
            <p:cNvSpPr>
              <a:spLocks noChangeArrowheads="1" noChangeShapeType="1" noTextEdit="1"/>
            </p:cNvSpPr>
            <p:nvPr/>
          </p:nvSpPr>
          <p:spPr bwMode="auto">
            <a:xfrm>
              <a:off x="14388" y="9483"/>
              <a:ext cx="7026" cy="333"/>
            </a:xfrm>
            <a:prstGeom prst="rect">
              <a:avLst/>
            </a:prstGeom>
            <a:extLst>
              <a:ext uri="{91240B29-F687-4F45-9708-019B960494DF}">
                <a14:hiddenLine xmlns:a14="http://schemas.microsoft.com/office/drawing/2010/main" w="5715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en-US" altLang="ja-JP" sz="1000" kern="10" spc="0">
                  <a:ln>
                    <a:noFill/>
                  </a:ln>
                  <a:solidFill>
                    <a:srgbClr val="000066"/>
                  </a:solidFill>
                  <a:effectLst/>
                  <a:latin typeface="ヒラギノ角ゴ6"/>
                  <a:ea typeface="ヒラギノ角ゴ6"/>
                </a:rPr>
                <a:t>30</a:t>
              </a:r>
              <a:r>
                <a:rPr lang="ja-JP" altLang="en-US" sz="1000" kern="10" spc="0">
                  <a:ln>
                    <a:noFill/>
                  </a:ln>
                  <a:solidFill>
                    <a:srgbClr val="000066"/>
                  </a:solidFill>
                  <a:effectLst/>
                  <a:latin typeface="ヒラギノ角ゴ6"/>
                  <a:ea typeface="ヒラギノ角ゴ6"/>
                </a:rPr>
                <a:t>種類以上の使いやすいモジュールとアドオン</a:t>
              </a:r>
            </a:p>
          </p:txBody>
        </p:sp>
        <p:grpSp>
          <p:nvGrpSpPr>
            <p:cNvPr id="13" name="Group 98"/>
            <p:cNvGrpSpPr>
              <a:grpSpLocks/>
            </p:cNvGrpSpPr>
            <p:nvPr/>
          </p:nvGrpSpPr>
          <p:grpSpPr bwMode="auto">
            <a:xfrm>
              <a:off x="13213" y="11016"/>
              <a:ext cx="9222" cy="761"/>
              <a:chOff x="13255" y="11059"/>
              <a:chExt cx="9071" cy="671"/>
            </a:xfrm>
          </p:grpSpPr>
          <p:sp>
            <p:nvSpPr>
              <p:cNvPr id="22" name="Rectangle 99"/>
              <p:cNvSpPr>
                <a:spLocks noChangeArrowheads="1"/>
              </p:cNvSpPr>
              <p:nvPr/>
            </p:nvSpPr>
            <p:spPr bwMode="auto">
              <a:xfrm>
                <a:off x="13255" y="11069"/>
                <a:ext cx="2177" cy="66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sp>
            <p:nvSpPr>
              <p:cNvPr id="23" name="Rectangle 100"/>
              <p:cNvSpPr>
                <a:spLocks noChangeArrowheads="1"/>
              </p:cNvSpPr>
              <p:nvPr/>
            </p:nvSpPr>
            <p:spPr bwMode="auto">
              <a:xfrm>
                <a:off x="15543" y="11069"/>
                <a:ext cx="2177" cy="66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sp>
            <p:nvSpPr>
              <p:cNvPr id="24" name="Rectangle 101"/>
              <p:cNvSpPr>
                <a:spLocks noChangeArrowheads="1"/>
              </p:cNvSpPr>
              <p:nvPr/>
            </p:nvSpPr>
            <p:spPr bwMode="auto">
              <a:xfrm>
                <a:off x="17841" y="11069"/>
                <a:ext cx="2177" cy="66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sp>
            <p:nvSpPr>
              <p:cNvPr id="25" name="Rectangle 102"/>
              <p:cNvSpPr>
                <a:spLocks noChangeArrowheads="1"/>
              </p:cNvSpPr>
              <p:nvPr/>
            </p:nvSpPr>
            <p:spPr bwMode="auto">
              <a:xfrm>
                <a:off x="20149" y="11059"/>
                <a:ext cx="2177" cy="66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grpSp>
        <p:sp>
          <p:nvSpPr>
            <p:cNvPr id="14" name="WordArt 103"/>
            <p:cNvSpPr>
              <a:spLocks noChangeArrowheads="1" noChangeShapeType="1" noTextEdit="1"/>
            </p:cNvSpPr>
            <p:nvPr/>
          </p:nvSpPr>
          <p:spPr bwMode="auto">
            <a:xfrm>
              <a:off x="13988" y="11197"/>
              <a:ext cx="1290" cy="376"/>
            </a:xfrm>
            <a:prstGeom prst="rect">
              <a:avLst/>
            </a:prstGeom>
            <a:extLst>
              <a:ext uri="{91240B29-F687-4F45-9708-019B960494DF}">
                <a14:hiddenLine xmlns:a14="http://schemas.microsoft.com/office/drawing/2010/main" w="5715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0066"/>
                  </a:solidFill>
                  <a:effectLst/>
                  <a:latin typeface="ヒラギノ角ゴ6"/>
                  <a:ea typeface="ヒラギノ角ゴ6"/>
                </a:rPr>
                <a:t>一般的な明視野</a:t>
              </a:r>
            </a:p>
            <a:p>
              <a:pPr algn="l" rtl="0">
                <a:buNone/>
              </a:pPr>
              <a:r>
                <a:rPr lang="ja-JP" altLang="en-US" sz="1000" kern="10" spc="0">
                  <a:ln>
                    <a:noFill/>
                  </a:ln>
                  <a:solidFill>
                    <a:srgbClr val="000066"/>
                  </a:solidFill>
                  <a:effectLst/>
                  <a:latin typeface="ヒラギノ角ゴ6"/>
                  <a:ea typeface="ヒラギノ角ゴ6"/>
                </a:rPr>
                <a:t>モジュール</a:t>
              </a:r>
            </a:p>
          </p:txBody>
        </p:sp>
        <p:pic>
          <p:nvPicPr>
            <p:cNvPr id="1128" name="図 1"/>
            <p:cNvPicPr>
              <a:picLocks noChangeAspect="1" noChangeArrowheads="1"/>
            </p:cNvPicPr>
            <p:nvPr/>
          </p:nvPicPr>
          <p:blipFill>
            <a:blip r:embed="rId19" cstate="print">
              <a:extLst>
                <a:ext uri="{28A0092B-C50C-407E-A947-70E740481C1C}">
                  <a14:useLocalDpi xmlns:a14="http://schemas.microsoft.com/office/drawing/2010/main" val="0"/>
                </a:ext>
              </a:extLst>
            </a:blip>
            <a:srcRect l="25821" t="54080" r="64201" b="34064"/>
            <a:stretch>
              <a:fillRect/>
            </a:stretch>
          </p:blipFill>
          <p:spPr bwMode="auto">
            <a:xfrm>
              <a:off x="13315" y="11126"/>
              <a:ext cx="573" cy="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WordArt 105"/>
            <p:cNvSpPr>
              <a:spLocks noChangeArrowheads="1" noChangeShapeType="1" noTextEdit="1"/>
            </p:cNvSpPr>
            <p:nvPr/>
          </p:nvSpPr>
          <p:spPr bwMode="auto">
            <a:xfrm>
              <a:off x="16358" y="11207"/>
              <a:ext cx="1150" cy="376"/>
            </a:xfrm>
            <a:prstGeom prst="rect">
              <a:avLst/>
            </a:prstGeom>
            <a:extLst>
              <a:ext uri="{91240B29-F687-4F45-9708-019B960494DF}">
                <a14:hiddenLine xmlns:a14="http://schemas.microsoft.com/office/drawing/2010/main" w="5715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0066"/>
                  </a:solidFill>
                  <a:effectLst/>
                  <a:latin typeface="ヒラギノ角ゴ6"/>
                  <a:ea typeface="ヒラギノ角ゴ6"/>
                </a:rPr>
                <a:t>一般的な蛍光</a:t>
              </a:r>
            </a:p>
            <a:p>
              <a:pPr algn="l" rtl="0">
                <a:buNone/>
              </a:pPr>
              <a:r>
                <a:rPr lang="ja-JP" altLang="en-US" sz="1000" kern="10" spc="0">
                  <a:ln>
                    <a:noFill/>
                  </a:ln>
                  <a:solidFill>
                    <a:srgbClr val="000066"/>
                  </a:solidFill>
                  <a:effectLst/>
                  <a:latin typeface="ヒラギノ角ゴ6"/>
                  <a:ea typeface="ヒラギノ角ゴ6"/>
                </a:rPr>
                <a:t>モジュール</a:t>
              </a:r>
            </a:p>
          </p:txBody>
        </p:sp>
        <p:pic>
          <p:nvPicPr>
            <p:cNvPr id="1130" name="図 1"/>
            <p:cNvPicPr>
              <a:picLocks noChangeAspect="1" noChangeArrowheads="1"/>
            </p:cNvPicPr>
            <p:nvPr/>
          </p:nvPicPr>
          <p:blipFill>
            <a:blip r:embed="rId20" cstate="print">
              <a:extLst>
                <a:ext uri="{28A0092B-C50C-407E-A947-70E740481C1C}">
                  <a14:useLocalDpi xmlns:a14="http://schemas.microsoft.com/office/drawing/2010/main" val="0"/>
                </a:ext>
              </a:extLst>
            </a:blip>
            <a:srcRect l="25890" t="65891" r="64371" b="20898"/>
            <a:stretch>
              <a:fillRect/>
            </a:stretch>
          </p:blipFill>
          <p:spPr bwMode="auto">
            <a:xfrm>
              <a:off x="15636" y="11084"/>
              <a:ext cx="596" cy="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WordArt 107"/>
            <p:cNvSpPr>
              <a:spLocks noChangeArrowheads="1" noChangeShapeType="1" noTextEdit="1"/>
            </p:cNvSpPr>
            <p:nvPr/>
          </p:nvSpPr>
          <p:spPr bwMode="auto">
            <a:xfrm>
              <a:off x="18580" y="11226"/>
              <a:ext cx="1396" cy="376"/>
            </a:xfrm>
            <a:prstGeom prst="rect">
              <a:avLst/>
            </a:prstGeom>
            <a:extLst>
              <a:ext uri="{91240B29-F687-4F45-9708-019B960494DF}">
                <a14:hiddenLine xmlns:a14="http://schemas.microsoft.com/office/drawing/2010/main" w="5715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0066"/>
                  </a:solidFill>
                  <a:effectLst/>
                  <a:latin typeface="ヒラギノ角ゴ6"/>
                  <a:ea typeface="ヒラギノ角ゴ6"/>
                </a:rPr>
                <a:t>腫瘍学モジュール</a:t>
              </a:r>
            </a:p>
            <a:p>
              <a:pPr algn="l" rtl="0">
                <a:buNone/>
              </a:pPr>
              <a:r>
                <a:rPr lang="ja-JP" altLang="en-US" sz="1000" kern="10" spc="0">
                  <a:ln>
                    <a:noFill/>
                  </a:ln>
                  <a:solidFill>
                    <a:srgbClr val="000066"/>
                  </a:solidFill>
                  <a:effectLst/>
                  <a:latin typeface="ヒラギノ角ゴ6"/>
                  <a:ea typeface="ヒラギノ角ゴ6"/>
                </a:rPr>
                <a:t>空間分析</a:t>
              </a:r>
            </a:p>
          </p:txBody>
        </p:sp>
        <p:sp>
          <p:nvSpPr>
            <p:cNvPr id="17" name="WordArt 108"/>
            <p:cNvSpPr>
              <a:spLocks noChangeArrowheads="1" noChangeShapeType="1" noTextEdit="1"/>
            </p:cNvSpPr>
            <p:nvPr/>
          </p:nvSpPr>
          <p:spPr bwMode="auto">
            <a:xfrm>
              <a:off x="20885" y="11229"/>
              <a:ext cx="1379" cy="334"/>
            </a:xfrm>
            <a:prstGeom prst="rect">
              <a:avLst/>
            </a:prstGeom>
            <a:extLst>
              <a:ext uri="{91240B29-F687-4F45-9708-019B960494DF}">
                <a14:hiddenLine xmlns:a14="http://schemas.microsoft.com/office/drawing/2010/main" w="5715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0066"/>
                  </a:solidFill>
                  <a:effectLst/>
                  <a:latin typeface="ヒラギノ角ゴ6"/>
                  <a:ea typeface="ヒラギノ角ゴ6"/>
                </a:rPr>
                <a:t>神経 </a:t>
              </a:r>
              <a:r>
                <a:rPr lang="en-US" altLang="ja-JP" sz="1000" kern="10" spc="0">
                  <a:ln>
                    <a:noFill/>
                  </a:ln>
                  <a:solidFill>
                    <a:srgbClr val="000066"/>
                  </a:solidFill>
                  <a:effectLst/>
                  <a:latin typeface="ヒラギノ角ゴ6"/>
                  <a:ea typeface="ヒラギノ角ゴ6"/>
                </a:rPr>
                <a:t>| </a:t>
              </a:r>
              <a:r>
                <a:rPr lang="ja-JP" altLang="en-US" sz="1000" kern="10" spc="0">
                  <a:ln>
                    <a:noFill/>
                  </a:ln>
                  <a:solidFill>
                    <a:srgbClr val="000066"/>
                  </a:solidFill>
                  <a:effectLst/>
                  <a:latin typeface="ヒラギノ角ゴ6"/>
                  <a:ea typeface="ヒラギノ角ゴ6"/>
                </a:rPr>
                <a:t>筋肉 </a:t>
              </a:r>
              <a:r>
                <a:rPr lang="en-US" altLang="ja-JP" sz="1000" kern="10" spc="0">
                  <a:ln>
                    <a:noFill/>
                  </a:ln>
                  <a:solidFill>
                    <a:srgbClr val="000066"/>
                  </a:solidFill>
                  <a:effectLst/>
                  <a:latin typeface="ヒラギノ角ゴ6"/>
                  <a:ea typeface="ヒラギノ角ゴ6"/>
                </a:rPr>
                <a:t>| </a:t>
              </a:r>
              <a:r>
                <a:rPr lang="ja-JP" altLang="en-US" sz="1000" kern="10" spc="0">
                  <a:ln>
                    <a:noFill/>
                  </a:ln>
                  <a:solidFill>
                    <a:srgbClr val="000066"/>
                  </a:solidFill>
                  <a:effectLst/>
                  <a:latin typeface="ヒラギノ角ゴ6"/>
                  <a:ea typeface="ヒラギノ角ゴ6"/>
                </a:rPr>
                <a:t>血管</a:t>
              </a:r>
            </a:p>
            <a:p>
              <a:pPr algn="l" rtl="0">
                <a:buNone/>
              </a:pPr>
              <a:r>
                <a:rPr lang="ja-JP" altLang="en-US" sz="1000" kern="10" spc="0">
                  <a:ln>
                    <a:noFill/>
                  </a:ln>
                  <a:solidFill>
                    <a:srgbClr val="000066"/>
                  </a:solidFill>
                  <a:effectLst/>
                  <a:latin typeface="ヒラギノ角ゴ6"/>
                  <a:ea typeface="ヒラギノ角ゴ6"/>
                </a:rPr>
                <a:t>モジュール</a:t>
              </a:r>
            </a:p>
          </p:txBody>
        </p:sp>
        <p:pic>
          <p:nvPicPr>
            <p:cNvPr id="1133" name="図 1"/>
            <p:cNvPicPr>
              <a:picLocks noChangeAspect="1" noChangeArrowheads="1"/>
            </p:cNvPicPr>
            <p:nvPr/>
          </p:nvPicPr>
          <p:blipFill>
            <a:blip r:embed="rId21" cstate="print">
              <a:extLst>
                <a:ext uri="{28A0092B-C50C-407E-A947-70E740481C1C}">
                  <a14:useLocalDpi xmlns:a14="http://schemas.microsoft.com/office/drawing/2010/main" val="0"/>
                </a:ext>
              </a:extLst>
            </a:blip>
            <a:srcRect l="25833" t="75951" r="63974" b="10913"/>
            <a:stretch>
              <a:fillRect/>
            </a:stretch>
          </p:blipFill>
          <p:spPr bwMode="auto">
            <a:xfrm>
              <a:off x="17997" y="11126"/>
              <a:ext cx="533"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4" name="図 1"/>
            <p:cNvPicPr>
              <a:picLocks noChangeAspect="1" noChangeArrowheads="1"/>
            </p:cNvPicPr>
            <p:nvPr/>
          </p:nvPicPr>
          <p:blipFill>
            <a:blip r:embed="rId22" cstate="print">
              <a:extLst>
                <a:ext uri="{28A0092B-C50C-407E-A947-70E740481C1C}">
                  <a14:useLocalDpi xmlns:a14="http://schemas.microsoft.com/office/drawing/2010/main" val="0"/>
                </a:ext>
              </a:extLst>
            </a:blip>
            <a:srcRect l="25685" t="42592" r="64915" b="45906"/>
            <a:stretch>
              <a:fillRect/>
            </a:stretch>
          </p:blipFill>
          <p:spPr bwMode="auto">
            <a:xfrm>
              <a:off x="20304" y="11126"/>
              <a:ext cx="511" cy="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WordArt 111"/>
            <p:cNvSpPr>
              <a:spLocks noChangeArrowheads="1" noChangeShapeType="1" noTextEdit="1"/>
            </p:cNvSpPr>
            <p:nvPr/>
          </p:nvSpPr>
          <p:spPr bwMode="auto">
            <a:xfrm>
              <a:off x="13213" y="12976"/>
              <a:ext cx="9386" cy="897"/>
            </a:xfrm>
            <a:prstGeom prst="rect">
              <a:avLst/>
            </a:prstGeom>
            <a:extLst>
              <a:ext uri="{91240B29-F687-4F45-9708-019B960494DF}">
                <a14:hiddenLine xmlns:a14="http://schemas.microsoft.com/office/drawing/2010/main" w="7620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en-US" altLang="ja-JP" sz="1000" kern="10" spc="0">
                  <a:ln>
                    <a:noFill/>
                  </a:ln>
                  <a:solidFill>
                    <a:srgbClr val="000000"/>
                  </a:solidFill>
                  <a:effectLst/>
                  <a:latin typeface="ヒラギノ角ゴ3"/>
                  <a:ea typeface="ヒラギノ角ゴ3"/>
                </a:rPr>
                <a:t>HALO</a:t>
              </a:r>
              <a:r>
                <a:rPr lang="ja-JP" altLang="en-US" sz="1000" kern="10" spc="0">
                  <a:ln>
                    <a:noFill/>
                  </a:ln>
                  <a:solidFill>
                    <a:srgbClr val="000000"/>
                  </a:solidFill>
                  <a:effectLst/>
                  <a:latin typeface="ヒラギノ角ゴ3"/>
                  <a:ea typeface="ヒラギノ角ゴ3"/>
                </a:rPr>
                <a:t>は、組織切片全体を細胞ごとに形態学的および多重化された発現データを取得し、</a:t>
              </a:r>
            </a:p>
            <a:p>
              <a:pPr algn="l" rtl="0">
                <a:buNone/>
              </a:pPr>
              <a:r>
                <a:rPr lang="ja-JP" altLang="en-US" sz="1000" kern="10" spc="0">
                  <a:ln>
                    <a:noFill/>
                  </a:ln>
                  <a:solidFill>
                    <a:srgbClr val="000000"/>
                  </a:solidFill>
                  <a:effectLst/>
                  <a:latin typeface="ヒラギノ角ゴ3"/>
                  <a:ea typeface="ヒラギノ角ゴ3"/>
                </a:rPr>
                <a:t>データと細胞画像の間をインタラクティブにリンクできます。画像内の任意のセルをクリックすると、</a:t>
              </a:r>
            </a:p>
            <a:p>
              <a:pPr algn="l" rtl="0">
                <a:buNone/>
              </a:pPr>
              <a:r>
                <a:rPr lang="ja-JP" altLang="en-US" sz="1000" kern="10" spc="0">
                  <a:ln>
                    <a:noFill/>
                  </a:ln>
                  <a:solidFill>
                    <a:srgbClr val="000000"/>
                  </a:solidFill>
                  <a:effectLst/>
                  <a:latin typeface="ヒラギノ角ゴ3"/>
                  <a:ea typeface="ヒラギノ角ゴ3"/>
                </a:rPr>
                <a:t>その特定のセルの分析出力がすぐに表示され、ソートおよびフィルタリング機能により細胞集団を</a:t>
              </a:r>
            </a:p>
            <a:p>
              <a:pPr algn="l" rtl="0">
                <a:buNone/>
              </a:pPr>
              <a:r>
                <a:rPr lang="ja-JP" altLang="en-US" sz="1000" kern="10" spc="0">
                  <a:ln>
                    <a:noFill/>
                  </a:ln>
                  <a:solidFill>
                    <a:srgbClr val="000000"/>
                  </a:solidFill>
                  <a:effectLst/>
                  <a:latin typeface="ヒラギノ角ゴ3"/>
                  <a:ea typeface="ヒラギノ角ゴ3"/>
                </a:rPr>
                <a:t>視覚的に評価しながら、数百万の細胞をマイニングできます。</a:t>
              </a:r>
            </a:p>
          </p:txBody>
        </p:sp>
        <p:sp>
          <p:nvSpPr>
            <p:cNvPr id="19" name="WordArt 112"/>
            <p:cNvSpPr>
              <a:spLocks noChangeArrowheads="1" noChangeShapeType="1" noTextEdit="1"/>
            </p:cNvSpPr>
            <p:nvPr/>
          </p:nvSpPr>
          <p:spPr bwMode="auto">
            <a:xfrm>
              <a:off x="16097" y="12475"/>
              <a:ext cx="3609" cy="333"/>
            </a:xfrm>
            <a:prstGeom prst="rect">
              <a:avLst/>
            </a:prstGeom>
            <a:extLst>
              <a:ext uri="{91240B29-F687-4F45-9708-019B960494DF}">
                <a14:hiddenLine xmlns:a14="http://schemas.microsoft.com/office/drawing/2010/main" w="5715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0066"/>
                  </a:solidFill>
                  <a:effectLst/>
                  <a:latin typeface="ヒラギノ角ゴ6"/>
                  <a:ea typeface="ヒラギノ角ゴ6"/>
                </a:rPr>
                <a:t>広範囲な分析を可能に</a:t>
              </a:r>
            </a:p>
          </p:txBody>
        </p:sp>
        <p:pic>
          <p:nvPicPr>
            <p:cNvPr id="1137" name="図 1"/>
            <p:cNvPicPr>
              <a:picLocks noChangeAspect="1" noChangeArrowheads="1"/>
            </p:cNvPicPr>
            <p:nvPr/>
          </p:nvPicPr>
          <p:blipFill>
            <a:blip r:embed="rId23">
              <a:extLst>
                <a:ext uri="{28A0092B-C50C-407E-A947-70E740481C1C}">
                  <a14:useLocalDpi xmlns:a14="http://schemas.microsoft.com/office/drawing/2010/main" val="0"/>
                </a:ext>
              </a:extLst>
            </a:blip>
            <a:srcRect l="58461" t="60605" r="28258" b="21065"/>
            <a:stretch>
              <a:fillRect/>
            </a:stretch>
          </p:blipFill>
          <p:spPr bwMode="auto">
            <a:xfrm>
              <a:off x="19503" y="13971"/>
              <a:ext cx="2199" cy="1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8" name="図 1"/>
            <p:cNvPicPr>
              <a:picLocks noChangeAspect="1" noChangeArrowheads="1"/>
            </p:cNvPicPr>
            <p:nvPr/>
          </p:nvPicPr>
          <p:blipFill>
            <a:blip r:embed="rId23">
              <a:extLst>
                <a:ext uri="{28A0092B-C50C-407E-A947-70E740481C1C}">
                  <a14:useLocalDpi xmlns:a14="http://schemas.microsoft.com/office/drawing/2010/main" val="0"/>
                </a:ext>
              </a:extLst>
            </a:blip>
            <a:srcRect l="58609" t="29753" r="28145" b="56514"/>
            <a:stretch>
              <a:fillRect/>
            </a:stretch>
          </p:blipFill>
          <p:spPr bwMode="auto">
            <a:xfrm>
              <a:off x="13708" y="14115"/>
              <a:ext cx="2612" cy="1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9" name="図 1"/>
            <p:cNvPicPr>
              <a:picLocks noChangeAspect="1" noChangeArrowheads="1"/>
            </p:cNvPicPr>
            <p:nvPr/>
          </p:nvPicPr>
          <p:blipFill>
            <a:blip r:embed="rId23">
              <a:extLst>
                <a:ext uri="{28A0092B-C50C-407E-A947-70E740481C1C}">
                  <a14:useLocalDpi xmlns:a14="http://schemas.microsoft.com/office/drawing/2010/main" val="0"/>
                </a:ext>
              </a:extLst>
            </a:blip>
            <a:srcRect l="58609" t="43486" r="28145" b="37427"/>
            <a:stretch>
              <a:fillRect/>
            </a:stretch>
          </p:blipFill>
          <p:spPr bwMode="auto">
            <a:xfrm>
              <a:off x="16876" y="14082"/>
              <a:ext cx="1963" cy="1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0" name="図 1"/>
            <p:cNvPicPr>
              <a:picLocks noChangeAspect="1" noChangeArrowheads="1"/>
            </p:cNvPicPr>
            <p:nvPr/>
          </p:nvPicPr>
          <p:blipFill>
            <a:blip r:embed="rId24" cstate="print">
              <a:extLst>
                <a:ext uri="{28A0092B-C50C-407E-A947-70E740481C1C}">
                  <a14:useLocalDpi xmlns:a14="http://schemas.microsoft.com/office/drawing/2010/main" val="0"/>
                </a:ext>
              </a:extLst>
            </a:blip>
            <a:srcRect l="31456" t="18620" r="6140" b="10968"/>
            <a:stretch>
              <a:fillRect/>
            </a:stretch>
          </p:blipFill>
          <p:spPr bwMode="auto">
            <a:xfrm>
              <a:off x="12819" y="2919"/>
              <a:ext cx="2613" cy="2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WordArt 117"/>
            <p:cNvSpPr>
              <a:spLocks noChangeArrowheads="1" noChangeShapeType="1" noTextEdit="1"/>
            </p:cNvSpPr>
            <p:nvPr/>
          </p:nvSpPr>
          <p:spPr bwMode="auto">
            <a:xfrm>
              <a:off x="15829" y="2919"/>
              <a:ext cx="6812" cy="780"/>
            </a:xfrm>
            <a:prstGeom prst="rect">
              <a:avLst/>
            </a:prstGeom>
            <a:extLst>
              <a:ext uri="{91240B29-F687-4F45-9708-019B960494DF}">
                <a14:hiddenLine xmlns:a14="http://schemas.microsoft.com/office/drawing/2010/main" w="7620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0000"/>
                  </a:solidFill>
                  <a:effectLst/>
                  <a:latin typeface="ヒラギノ角ゴ6"/>
                  <a:ea typeface="ヒラギノ角ゴ6"/>
                </a:rPr>
                <a:t>大容量データも短時間で解析</a:t>
              </a:r>
            </a:p>
            <a:p>
              <a:pPr algn="l" rtl="0">
                <a:buNone/>
              </a:pPr>
              <a:r>
                <a:rPr lang="en-US" altLang="ja-JP" sz="1000" kern="10" spc="0">
                  <a:ln>
                    <a:noFill/>
                  </a:ln>
                  <a:solidFill>
                    <a:srgbClr val="000000"/>
                  </a:solidFill>
                  <a:effectLst/>
                  <a:latin typeface="ヒラギノ角ゴ6"/>
                  <a:ea typeface="ヒラギノ角ゴ6"/>
                </a:rPr>
                <a:t>AI</a:t>
              </a:r>
              <a:r>
                <a:rPr lang="ja-JP" altLang="en-US" sz="1000" kern="10" spc="0">
                  <a:ln>
                    <a:noFill/>
                  </a:ln>
                  <a:solidFill>
                    <a:srgbClr val="000000"/>
                  </a:solidFill>
                  <a:effectLst/>
                  <a:latin typeface="ヒラギノ角ゴ6"/>
                  <a:ea typeface="ヒラギノ角ゴ6"/>
                </a:rPr>
                <a:t>バーチャルスライド解析ソフトウェア</a:t>
              </a:r>
            </a:p>
          </p:txBody>
        </p:sp>
        <p:sp>
          <p:nvSpPr>
            <p:cNvPr id="21" name="WordArt 118"/>
            <p:cNvSpPr>
              <a:spLocks noChangeArrowheads="1" noChangeShapeType="1" noTextEdit="1"/>
            </p:cNvSpPr>
            <p:nvPr/>
          </p:nvSpPr>
          <p:spPr bwMode="auto">
            <a:xfrm>
              <a:off x="16751" y="3883"/>
              <a:ext cx="4064" cy="1101"/>
            </a:xfrm>
            <a:prstGeom prst="rect">
              <a:avLst/>
            </a:prstGeom>
            <a:extLst>
              <a:ext uri="{91240B29-F687-4F45-9708-019B960494DF}">
                <a14:hiddenLine xmlns:a14="http://schemas.microsoft.com/office/drawing/2010/main" w="7620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US" altLang="ja-JP" sz="1000" kern="10" spc="0">
                  <a:ln>
                    <a:noFill/>
                  </a:ln>
                  <a:solidFill>
                    <a:srgbClr val="000066"/>
                  </a:solidFill>
                  <a:effectLst/>
                  <a:latin typeface="ヒラギノ角ゴ6"/>
                  <a:ea typeface="ヒラギノ角ゴ6"/>
                </a:rPr>
                <a:t>HALO</a:t>
              </a:r>
              <a:endParaRPr lang="ja-JP" altLang="en-US" sz="1000" kern="10" spc="0">
                <a:ln>
                  <a:noFill/>
                </a:ln>
                <a:solidFill>
                  <a:srgbClr val="000066"/>
                </a:solidFill>
                <a:effectLst/>
                <a:latin typeface="ヒラギノ角ゴ6"/>
                <a:ea typeface="ヒラギノ角ゴ6"/>
              </a:endParaRPr>
            </a:p>
          </p:txBody>
        </p:sp>
      </p:grpSp>
    </p:spTree>
    <p:extLst>
      <p:ext uri="{BB962C8B-B14F-4D97-AF65-F5344CB8AC3E}">
        <p14:creationId xmlns:p14="http://schemas.microsoft.com/office/powerpoint/2010/main" val="7524284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p:cNvGrpSpPr>
            <a:grpSpLocks/>
          </p:cNvGrpSpPr>
          <p:nvPr/>
        </p:nvGrpSpPr>
        <p:grpSpPr bwMode="auto">
          <a:xfrm>
            <a:off x="0" y="18727"/>
            <a:ext cx="15159037" cy="10839450"/>
            <a:chOff x="-10" y="-189"/>
            <a:chExt cx="23872" cy="17072"/>
          </a:xfrm>
        </p:grpSpPr>
        <p:pic>
          <p:nvPicPr>
            <p:cNvPr id="2051" name="Picture 3" descr="22987037"/>
            <p:cNvPicPr>
              <a:picLocks noChangeAspect="1" noChangeArrowheads="1"/>
            </p:cNvPicPr>
            <p:nvPr/>
          </p:nvPicPr>
          <p:blipFill>
            <a:blip r:embed="rId2">
              <a:extLst>
                <a:ext uri="{28A0092B-C50C-407E-A947-70E740481C1C}">
                  <a14:useLocalDpi xmlns:a14="http://schemas.microsoft.com/office/drawing/2010/main" val="0"/>
                </a:ext>
              </a:extLst>
            </a:blip>
            <a:srcRect t="94881"/>
            <a:stretch>
              <a:fillRect/>
            </a:stretch>
          </p:blipFill>
          <p:spPr bwMode="auto">
            <a:xfrm>
              <a:off x="-10" y="16196"/>
              <a:ext cx="23872" cy="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a:spLocks noChangeArrowheads="1"/>
            </p:cNvSpPr>
            <p:nvPr/>
          </p:nvSpPr>
          <p:spPr bwMode="auto">
            <a:xfrm>
              <a:off x="636" y="1115"/>
              <a:ext cx="10793" cy="1051"/>
            </a:xfrm>
            <a:prstGeom prst="rect">
              <a:avLst/>
            </a:prstGeom>
            <a:solidFill>
              <a:srgbClr val="0000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sp>
          <p:nvSpPr>
            <p:cNvPr id="6" name="WordArt 5"/>
            <p:cNvSpPr>
              <a:spLocks noChangeArrowheads="1" noChangeShapeType="1" noTextEdit="1"/>
            </p:cNvSpPr>
            <p:nvPr/>
          </p:nvSpPr>
          <p:spPr bwMode="auto">
            <a:xfrm>
              <a:off x="1414" y="1491"/>
              <a:ext cx="8912" cy="373"/>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en-US" altLang="ja-JP" sz="800" kern="10" spc="0">
                  <a:ln>
                    <a:noFill/>
                  </a:ln>
                  <a:solidFill>
                    <a:srgbClr val="FFFFFF"/>
                  </a:solidFill>
                  <a:effectLst/>
                  <a:latin typeface="ヒラギノ角ゴ6"/>
                  <a:ea typeface="ヒラギノ角ゴ6"/>
                </a:rPr>
                <a:t>APPLIED </a:t>
              </a:r>
              <a:r>
                <a:rPr lang="ja-JP" altLang="en-US" sz="800" kern="10" spc="0">
                  <a:ln>
                    <a:noFill/>
                  </a:ln>
                  <a:solidFill>
                    <a:srgbClr val="FFFFFF"/>
                  </a:solidFill>
                  <a:effectLst/>
                  <a:latin typeface="ヒラギノ角ゴ6"/>
                  <a:ea typeface="ヒラギノ角ゴ6"/>
                </a:rPr>
                <a:t>ワークステーション 「</a:t>
              </a:r>
              <a:r>
                <a:rPr lang="en-US" altLang="ja-JP" sz="800" kern="10" spc="0">
                  <a:ln>
                    <a:noFill/>
                  </a:ln>
                  <a:solidFill>
                    <a:srgbClr val="FFFFFF"/>
                  </a:solidFill>
                  <a:effectLst/>
                  <a:latin typeface="ヒラギノ角ゴ6"/>
                  <a:ea typeface="ヒラギノ角ゴ6"/>
                </a:rPr>
                <a:t>HALO</a:t>
              </a:r>
              <a:r>
                <a:rPr lang="ja-JP" altLang="en-US" sz="800" kern="10" spc="0">
                  <a:ln>
                    <a:noFill/>
                  </a:ln>
                  <a:solidFill>
                    <a:srgbClr val="FFFFFF"/>
                  </a:solidFill>
                  <a:effectLst/>
                  <a:latin typeface="ヒラギノ角ゴ6"/>
                  <a:ea typeface="ヒラギノ角ゴ6"/>
                </a:rPr>
                <a:t>」動作推奨</a:t>
              </a:r>
              <a:r>
                <a:rPr lang="en-US" altLang="ja-JP" sz="800" kern="10" spc="0">
                  <a:ln>
                    <a:noFill/>
                  </a:ln>
                  <a:solidFill>
                    <a:srgbClr val="FFFFFF"/>
                  </a:solidFill>
                  <a:effectLst/>
                  <a:latin typeface="ヒラギノ角ゴ6"/>
                  <a:ea typeface="ヒラギノ角ゴ6"/>
                </a:rPr>
                <a:t>PC</a:t>
              </a:r>
              <a:endParaRPr lang="ja-JP" altLang="en-US" sz="800" kern="10" spc="0">
                <a:ln>
                  <a:noFill/>
                </a:ln>
                <a:solidFill>
                  <a:srgbClr val="FFFFFF"/>
                </a:solidFill>
                <a:effectLst/>
                <a:latin typeface="ヒラギノ角ゴ6"/>
                <a:ea typeface="ヒラギノ角ゴ6"/>
              </a:endParaRPr>
            </a:p>
          </p:txBody>
        </p:sp>
        <p:sp>
          <p:nvSpPr>
            <p:cNvPr id="7" name="Rectangle 6"/>
            <p:cNvSpPr>
              <a:spLocks noChangeArrowheads="1"/>
            </p:cNvSpPr>
            <p:nvPr/>
          </p:nvSpPr>
          <p:spPr bwMode="auto">
            <a:xfrm>
              <a:off x="628" y="2152"/>
              <a:ext cx="10801" cy="481"/>
            </a:xfrm>
            <a:prstGeom prst="rect">
              <a:avLst/>
            </a:prstGeom>
            <a:solidFill>
              <a:srgbClr val="DBE5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sp>
          <p:nvSpPr>
            <p:cNvPr id="8" name="WordArt 7"/>
            <p:cNvSpPr>
              <a:spLocks noChangeArrowheads="1" noChangeShapeType="1" noTextEdit="1"/>
            </p:cNvSpPr>
            <p:nvPr/>
          </p:nvSpPr>
          <p:spPr bwMode="auto">
            <a:xfrm>
              <a:off x="4743" y="2274"/>
              <a:ext cx="2571" cy="238"/>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en-US" altLang="ja-JP" sz="800" kern="10" spc="0">
                  <a:ln>
                    <a:noFill/>
                  </a:ln>
                  <a:solidFill>
                    <a:srgbClr val="000066"/>
                  </a:solidFill>
                  <a:effectLst/>
                  <a:latin typeface="ヒラギノ角ゴ5"/>
                  <a:ea typeface="ヒラギノ角ゴ5"/>
                </a:rPr>
                <a:t>intel CPU</a:t>
              </a:r>
              <a:r>
                <a:rPr lang="ja-JP" altLang="en-US" sz="800" kern="10" spc="0">
                  <a:ln>
                    <a:noFill/>
                  </a:ln>
                  <a:solidFill>
                    <a:srgbClr val="000066"/>
                  </a:solidFill>
                  <a:effectLst/>
                  <a:latin typeface="ヒラギノ角ゴ5"/>
                  <a:ea typeface="ヒラギノ角ゴ5"/>
                </a:rPr>
                <a:t>採用モデル</a:t>
              </a:r>
            </a:p>
          </p:txBody>
        </p:sp>
        <p:grpSp>
          <p:nvGrpSpPr>
            <p:cNvPr id="9" name="Group 8"/>
            <p:cNvGrpSpPr>
              <a:grpSpLocks/>
            </p:cNvGrpSpPr>
            <p:nvPr/>
          </p:nvGrpSpPr>
          <p:grpSpPr bwMode="auto">
            <a:xfrm>
              <a:off x="636" y="2849"/>
              <a:ext cx="10811" cy="7860"/>
              <a:chOff x="657" y="2786"/>
              <a:chExt cx="10811" cy="7988"/>
            </a:xfrm>
          </p:grpSpPr>
          <p:sp>
            <p:nvSpPr>
              <p:cNvPr id="2426" name="Rectangle 9"/>
              <p:cNvSpPr>
                <a:spLocks noChangeArrowheads="1"/>
              </p:cNvSpPr>
              <p:nvPr/>
            </p:nvSpPr>
            <p:spPr bwMode="auto">
              <a:xfrm>
                <a:off x="657" y="2786"/>
                <a:ext cx="10793" cy="3874"/>
              </a:xfrm>
              <a:prstGeom prst="rect">
                <a:avLst/>
              </a:prstGeom>
              <a:solidFill>
                <a:srgbClr val="FFFFFF"/>
              </a:solidFill>
              <a:ln w="19050">
                <a:solidFill>
                  <a:srgbClr val="548DD4"/>
                </a:solidFill>
                <a:miter lim="800000"/>
                <a:headEnd/>
                <a:tailEnd/>
              </a:ln>
            </p:spPr>
            <p:txBody>
              <a:bodyPr vert="horz" wrap="square" lIns="74295" tIns="8890" rIns="74295" bIns="8890" numCol="1" anchor="t" anchorCtr="0" compatLnSpc="1">
                <a:prstTxWarp prst="textNoShape">
                  <a:avLst/>
                </a:prstTxWarp>
              </a:bodyPr>
              <a:lstStyle/>
              <a:p>
                <a:endParaRPr lang="ja-JP" altLang="en-US"/>
              </a:p>
            </p:txBody>
          </p:sp>
          <p:sp>
            <p:nvSpPr>
              <p:cNvPr id="2427" name="Rectangle 10"/>
              <p:cNvSpPr>
                <a:spLocks noChangeArrowheads="1"/>
              </p:cNvSpPr>
              <p:nvPr/>
            </p:nvSpPr>
            <p:spPr bwMode="auto">
              <a:xfrm>
                <a:off x="675" y="6900"/>
                <a:ext cx="10793" cy="3874"/>
              </a:xfrm>
              <a:prstGeom prst="rect">
                <a:avLst/>
              </a:prstGeom>
              <a:solidFill>
                <a:srgbClr val="FFFFFF"/>
              </a:solidFill>
              <a:ln w="19050">
                <a:solidFill>
                  <a:srgbClr val="548DD4"/>
                </a:solidFill>
                <a:miter lim="800000"/>
                <a:headEnd/>
                <a:tailEnd/>
              </a:ln>
            </p:spPr>
            <p:txBody>
              <a:bodyPr vert="horz" wrap="square" lIns="74295" tIns="8890" rIns="74295" bIns="8890" numCol="1" anchor="t" anchorCtr="0" compatLnSpc="1">
                <a:prstTxWarp prst="textNoShape">
                  <a:avLst/>
                </a:prstTxWarp>
              </a:bodyPr>
              <a:lstStyle/>
              <a:p>
                <a:endParaRPr lang="ja-JP" altLang="en-US"/>
              </a:p>
            </p:txBody>
          </p:sp>
        </p:grpSp>
        <p:grpSp>
          <p:nvGrpSpPr>
            <p:cNvPr id="10" name="Group 11"/>
            <p:cNvGrpSpPr>
              <a:grpSpLocks/>
            </p:cNvGrpSpPr>
            <p:nvPr/>
          </p:nvGrpSpPr>
          <p:grpSpPr bwMode="auto">
            <a:xfrm>
              <a:off x="654" y="10992"/>
              <a:ext cx="10793" cy="4654"/>
              <a:chOff x="675" y="10929"/>
              <a:chExt cx="10793" cy="4456"/>
            </a:xfrm>
          </p:grpSpPr>
          <p:grpSp>
            <p:nvGrpSpPr>
              <p:cNvPr id="2420" name="Group 12"/>
              <p:cNvGrpSpPr>
                <a:grpSpLocks/>
              </p:cNvGrpSpPr>
              <p:nvPr/>
            </p:nvGrpSpPr>
            <p:grpSpPr bwMode="auto">
              <a:xfrm>
                <a:off x="675" y="10929"/>
                <a:ext cx="10775" cy="2108"/>
                <a:chOff x="675" y="10929"/>
                <a:chExt cx="11012" cy="1440"/>
              </a:xfrm>
            </p:grpSpPr>
            <p:sp>
              <p:nvSpPr>
                <p:cNvPr id="2424" name="Rectangle 13"/>
                <p:cNvSpPr>
                  <a:spLocks noChangeArrowheads="1"/>
                </p:cNvSpPr>
                <p:nvPr/>
              </p:nvSpPr>
              <p:spPr bwMode="auto">
                <a:xfrm>
                  <a:off x="675" y="10929"/>
                  <a:ext cx="5386" cy="1440"/>
                </a:xfrm>
                <a:prstGeom prst="rect">
                  <a:avLst/>
                </a:prstGeom>
                <a:solidFill>
                  <a:srgbClr val="FFFFFF"/>
                </a:solidFill>
                <a:ln w="19050">
                  <a:solidFill>
                    <a:srgbClr val="548DD4"/>
                  </a:solidFill>
                  <a:miter lim="800000"/>
                  <a:headEnd/>
                  <a:tailEnd/>
                </a:ln>
              </p:spPr>
              <p:txBody>
                <a:bodyPr vert="horz" wrap="square" lIns="74295" tIns="8890" rIns="74295" bIns="8890" numCol="1" anchor="t" anchorCtr="0" compatLnSpc="1">
                  <a:prstTxWarp prst="textNoShape">
                    <a:avLst/>
                  </a:prstTxWarp>
                </a:bodyPr>
                <a:lstStyle/>
                <a:p>
                  <a:endParaRPr lang="ja-JP" altLang="en-US"/>
                </a:p>
              </p:txBody>
            </p:sp>
            <p:sp>
              <p:nvSpPr>
                <p:cNvPr id="2425" name="Rectangle 14"/>
                <p:cNvSpPr>
                  <a:spLocks noChangeArrowheads="1"/>
                </p:cNvSpPr>
                <p:nvPr/>
              </p:nvSpPr>
              <p:spPr bwMode="auto">
                <a:xfrm>
                  <a:off x="6301" y="10929"/>
                  <a:ext cx="5386" cy="1440"/>
                </a:xfrm>
                <a:prstGeom prst="rect">
                  <a:avLst/>
                </a:prstGeom>
                <a:solidFill>
                  <a:srgbClr val="FFFFFF"/>
                </a:solidFill>
                <a:ln w="19050">
                  <a:solidFill>
                    <a:srgbClr val="548DD4"/>
                  </a:solidFill>
                  <a:miter lim="800000"/>
                  <a:headEnd/>
                  <a:tailEnd/>
                </a:ln>
              </p:spPr>
              <p:txBody>
                <a:bodyPr vert="horz" wrap="square" lIns="74295" tIns="8890" rIns="74295" bIns="8890" numCol="1" anchor="t" anchorCtr="0" compatLnSpc="1">
                  <a:prstTxWarp prst="textNoShape">
                    <a:avLst/>
                  </a:prstTxWarp>
                </a:bodyPr>
                <a:lstStyle/>
                <a:p>
                  <a:endParaRPr lang="ja-JP" altLang="en-US"/>
                </a:p>
              </p:txBody>
            </p:sp>
          </p:grpSp>
          <p:grpSp>
            <p:nvGrpSpPr>
              <p:cNvPr id="2421" name="Group 15"/>
              <p:cNvGrpSpPr>
                <a:grpSpLocks/>
              </p:cNvGrpSpPr>
              <p:nvPr/>
            </p:nvGrpSpPr>
            <p:grpSpPr bwMode="auto">
              <a:xfrm>
                <a:off x="693" y="13277"/>
                <a:ext cx="10775" cy="2108"/>
                <a:chOff x="675" y="10929"/>
                <a:chExt cx="11012" cy="1440"/>
              </a:xfrm>
            </p:grpSpPr>
            <p:sp>
              <p:nvSpPr>
                <p:cNvPr id="2422" name="Rectangle 16"/>
                <p:cNvSpPr>
                  <a:spLocks noChangeArrowheads="1"/>
                </p:cNvSpPr>
                <p:nvPr/>
              </p:nvSpPr>
              <p:spPr bwMode="auto">
                <a:xfrm>
                  <a:off x="675" y="10929"/>
                  <a:ext cx="5386" cy="1440"/>
                </a:xfrm>
                <a:prstGeom prst="rect">
                  <a:avLst/>
                </a:prstGeom>
                <a:solidFill>
                  <a:srgbClr val="FFFFFF"/>
                </a:solidFill>
                <a:ln w="19050">
                  <a:solidFill>
                    <a:srgbClr val="548DD4"/>
                  </a:solidFill>
                  <a:miter lim="800000"/>
                  <a:headEnd/>
                  <a:tailEnd/>
                </a:ln>
              </p:spPr>
              <p:txBody>
                <a:bodyPr vert="horz" wrap="square" lIns="74295" tIns="8890" rIns="74295" bIns="8890" numCol="1" anchor="t" anchorCtr="0" compatLnSpc="1">
                  <a:prstTxWarp prst="textNoShape">
                    <a:avLst/>
                  </a:prstTxWarp>
                </a:bodyPr>
                <a:lstStyle/>
                <a:p>
                  <a:endParaRPr lang="ja-JP" altLang="en-US"/>
                </a:p>
              </p:txBody>
            </p:sp>
            <p:sp>
              <p:nvSpPr>
                <p:cNvPr id="2423" name="Rectangle 17"/>
                <p:cNvSpPr>
                  <a:spLocks noChangeArrowheads="1"/>
                </p:cNvSpPr>
                <p:nvPr/>
              </p:nvSpPr>
              <p:spPr bwMode="auto">
                <a:xfrm>
                  <a:off x="6301" y="10929"/>
                  <a:ext cx="5386" cy="1440"/>
                </a:xfrm>
                <a:prstGeom prst="rect">
                  <a:avLst/>
                </a:prstGeom>
                <a:solidFill>
                  <a:srgbClr val="FFFFFF"/>
                </a:solidFill>
                <a:ln w="19050">
                  <a:solidFill>
                    <a:srgbClr val="548DD4"/>
                  </a:solidFill>
                  <a:miter lim="800000"/>
                  <a:headEnd/>
                  <a:tailEnd/>
                </a:ln>
              </p:spPr>
              <p:txBody>
                <a:bodyPr vert="horz" wrap="square" lIns="74295" tIns="8890" rIns="74295" bIns="8890" numCol="1" anchor="t" anchorCtr="0" compatLnSpc="1">
                  <a:prstTxWarp prst="textNoShape">
                    <a:avLst/>
                  </a:prstTxWarp>
                </a:bodyPr>
                <a:lstStyle/>
                <a:p>
                  <a:endParaRPr lang="ja-JP" altLang="en-US"/>
                </a:p>
              </p:txBody>
            </p:sp>
          </p:grpSp>
        </p:grpSp>
        <p:grpSp>
          <p:nvGrpSpPr>
            <p:cNvPr id="2417" name="Group 22"/>
            <p:cNvGrpSpPr>
              <a:grpSpLocks/>
            </p:cNvGrpSpPr>
            <p:nvPr/>
          </p:nvGrpSpPr>
          <p:grpSpPr bwMode="auto">
            <a:xfrm>
              <a:off x="6671" y="6003"/>
              <a:ext cx="1378" cy="365"/>
              <a:chOff x="1116" y="10962"/>
              <a:chExt cx="1828" cy="1008"/>
            </a:xfrm>
          </p:grpSpPr>
          <p:sp>
            <p:nvSpPr>
              <p:cNvPr id="2418" name="Rectangle 23"/>
              <p:cNvSpPr>
                <a:spLocks noChangeArrowheads="1"/>
              </p:cNvSpPr>
              <p:nvPr/>
            </p:nvSpPr>
            <p:spPr bwMode="auto">
              <a:xfrm>
                <a:off x="1116" y="10962"/>
                <a:ext cx="1828" cy="1008"/>
              </a:xfrm>
              <a:prstGeom prst="rect">
                <a:avLst/>
              </a:prstGeom>
              <a:solidFill>
                <a:srgbClr val="FFFFFF"/>
              </a:solidFill>
              <a:ln w="9525">
                <a:solidFill>
                  <a:srgbClr val="000000"/>
                </a:solidFill>
                <a:miter lim="800000"/>
                <a:headEnd/>
                <a:tailEnd/>
              </a:ln>
            </p:spPr>
            <p:txBody>
              <a:bodyPr vert="horz" wrap="square" lIns="74295" tIns="8890" rIns="74295" bIns="8890" numCol="1" anchor="t" anchorCtr="0" compatLnSpc="1">
                <a:prstTxWarp prst="textNoShape">
                  <a:avLst/>
                </a:prstTxWarp>
              </a:bodyPr>
              <a:lstStyle/>
              <a:p>
                <a:endParaRPr lang="ja-JP" altLang="en-US"/>
              </a:p>
            </p:txBody>
          </p:sp>
          <p:sp>
            <p:nvSpPr>
              <p:cNvPr id="2419" name="WordArt 24"/>
              <p:cNvSpPr>
                <a:spLocks noChangeArrowheads="1" noChangeShapeType="1" noTextEdit="1"/>
              </p:cNvSpPr>
              <p:nvPr/>
            </p:nvSpPr>
            <p:spPr bwMode="auto">
              <a:xfrm>
                <a:off x="1463" y="11116"/>
                <a:ext cx="1133" cy="701"/>
              </a:xfrm>
              <a:prstGeom prst="rect">
                <a:avLst/>
              </a:prstGeom>
              <a:extLst>
                <a:ext uri="{91240B29-F687-4F45-9708-019B960494DF}">
                  <a14:hiddenLine xmlns:a14="http://schemas.microsoft.com/office/drawing/2010/main" w="15240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3600" kern="10" spc="0" dirty="0">
                    <a:ln>
                      <a:noFill/>
                    </a:ln>
                    <a:solidFill>
                      <a:srgbClr val="272727"/>
                    </a:solidFill>
                    <a:effectLst/>
                    <a:latin typeface="ヒラギノ角ゴ6"/>
                    <a:ea typeface="ヒラギノ角ゴ6"/>
                  </a:rPr>
                  <a:t>各種カスタマイズ</a:t>
                </a:r>
              </a:p>
              <a:p>
                <a:pPr algn="l" rtl="0">
                  <a:buNone/>
                </a:pPr>
                <a:r>
                  <a:rPr lang="ja-JP" altLang="en-US" sz="3600" kern="10" spc="0" dirty="0">
                    <a:ln>
                      <a:noFill/>
                    </a:ln>
                    <a:solidFill>
                      <a:srgbClr val="272727"/>
                    </a:solidFill>
                    <a:effectLst/>
                    <a:latin typeface="ヒラギノ角ゴ6"/>
                    <a:ea typeface="ヒラギノ角ゴ6"/>
                  </a:rPr>
                  <a:t>も承ります</a:t>
                </a:r>
              </a:p>
            </p:txBody>
          </p:sp>
        </p:grpSp>
        <p:sp>
          <p:nvSpPr>
            <p:cNvPr id="12" name="WordArt 25"/>
            <p:cNvSpPr>
              <a:spLocks noChangeArrowheads="1" noChangeShapeType="1" noTextEdit="1"/>
            </p:cNvSpPr>
            <p:nvPr/>
          </p:nvSpPr>
          <p:spPr bwMode="auto">
            <a:xfrm>
              <a:off x="949" y="5998"/>
              <a:ext cx="3206" cy="375"/>
            </a:xfrm>
            <a:prstGeom prst="rect">
              <a:avLst/>
            </a:prstGeom>
            <a:extLst>
              <a:ext uri="{91240B29-F687-4F45-9708-019B960494DF}">
                <a14:hiddenLine xmlns:a14="http://schemas.microsoft.com/office/drawing/2010/main" w="5715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en-US" altLang="ja-JP" sz="1000" kern="10" spc="0" dirty="0">
                  <a:ln>
                    <a:noFill/>
                  </a:ln>
                  <a:solidFill>
                    <a:srgbClr val="292929"/>
                  </a:solidFill>
                  <a:effectLst/>
                  <a:latin typeface="ヒラギノ角ゴ4"/>
                  <a:ea typeface="ヒラギノ角ゴ4"/>
                </a:rPr>
                <a:t>Applied BTO</a:t>
              </a:r>
            </a:p>
            <a:p>
              <a:pPr algn="l" rtl="0">
                <a:buNone/>
              </a:pPr>
              <a:r>
                <a:rPr lang="en-US" altLang="ja-JP" sz="1000" kern="10" spc="0" dirty="0">
                  <a:ln>
                    <a:noFill/>
                  </a:ln>
                  <a:solidFill>
                    <a:srgbClr val="292929"/>
                  </a:solidFill>
                  <a:effectLst/>
                  <a:latin typeface="ヒラギノ角ゴ4"/>
                  <a:ea typeface="ヒラギノ角ゴ4"/>
                </a:rPr>
                <a:t>BT-I914900KAS1N2TTNVM/RTX4090</a:t>
              </a:r>
              <a:endParaRPr lang="ja-JP" altLang="en-US" sz="1000" kern="10" spc="0" dirty="0">
                <a:ln>
                  <a:noFill/>
                </a:ln>
                <a:solidFill>
                  <a:srgbClr val="292929"/>
                </a:solidFill>
                <a:effectLst/>
                <a:latin typeface="ヒラギノ角ゴ4"/>
                <a:ea typeface="ヒラギノ角ゴ4"/>
              </a:endParaRPr>
            </a:p>
          </p:txBody>
        </p:sp>
        <p:cxnSp>
          <p:nvCxnSpPr>
            <p:cNvPr id="2074" name="AutoShape 26"/>
            <p:cNvCxnSpPr>
              <a:cxnSpLocks noChangeShapeType="1"/>
            </p:cNvCxnSpPr>
            <p:nvPr/>
          </p:nvCxnSpPr>
          <p:spPr bwMode="auto">
            <a:xfrm>
              <a:off x="949" y="5873"/>
              <a:ext cx="6940"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13" name="Rectangle 27"/>
            <p:cNvSpPr>
              <a:spLocks noChangeArrowheads="1"/>
            </p:cNvSpPr>
            <p:nvPr/>
          </p:nvSpPr>
          <p:spPr bwMode="auto">
            <a:xfrm>
              <a:off x="636" y="2849"/>
              <a:ext cx="10793" cy="704"/>
            </a:xfrm>
            <a:prstGeom prst="rect">
              <a:avLst/>
            </a:prstGeom>
            <a:solidFill>
              <a:srgbClr val="548D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pic>
          <p:nvPicPr>
            <p:cNvPr id="2076" name="Picture 28" descr="https://bto-pc.applied.ne.jp/sysimg/ecnext/Be-Clia-CAD-Type-Z14-i9K-4080S_1.png"/>
            <p:cNvPicPr>
              <a:picLocks noChangeAspect="1" noChangeArrowheads="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7706" y="2994"/>
              <a:ext cx="3573" cy="3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WordArt 29"/>
            <p:cNvSpPr>
              <a:spLocks noChangeArrowheads="1" noChangeShapeType="1" noTextEdit="1"/>
            </p:cNvSpPr>
            <p:nvPr/>
          </p:nvSpPr>
          <p:spPr bwMode="auto">
            <a:xfrm>
              <a:off x="1099" y="3063"/>
              <a:ext cx="6325" cy="379"/>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en-US" altLang="ja-JP" sz="800" kern="10" spc="0">
                  <a:ln>
                    <a:noFill/>
                  </a:ln>
                  <a:solidFill>
                    <a:srgbClr val="FFFFFF"/>
                  </a:solidFill>
                  <a:effectLst/>
                  <a:latin typeface="ヒラギノ角ゴ6"/>
                  <a:ea typeface="ヒラギノ角ゴ6"/>
                </a:rPr>
                <a:t>intel Core i9 /RTX4090</a:t>
              </a:r>
              <a:r>
                <a:rPr lang="ja-JP" altLang="en-US" sz="800" kern="10" spc="0">
                  <a:ln>
                    <a:noFill/>
                  </a:ln>
                  <a:solidFill>
                    <a:srgbClr val="FFFFFF"/>
                  </a:solidFill>
                  <a:effectLst/>
                  <a:latin typeface="ヒラギノ角ゴ6"/>
                  <a:ea typeface="ヒラギノ角ゴ6"/>
                </a:rPr>
                <a:t>搭載モデル</a:t>
              </a:r>
            </a:p>
          </p:txBody>
        </p:sp>
        <p:pic>
          <p:nvPicPr>
            <p:cNvPr id="2078" name="Picture 30" descr="終息】NE Platinum | 株式会社リンクスインターナショナル"/>
            <p:cNvPicPr>
              <a:picLocks noChangeAspect="1" noChangeArrowheads="1"/>
            </p:cNvPicPr>
            <p:nvPr/>
          </p:nvPicPr>
          <p:blipFill>
            <a:blip r:embed="rId5" r:link="rId6" cstate="print">
              <a:extLst>
                <a:ext uri="{28A0092B-C50C-407E-A947-70E740481C1C}">
                  <a14:useLocalDpi xmlns:a14="http://schemas.microsoft.com/office/drawing/2010/main" val="0"/>
                </a:ext>
              </a:extLst>
            </a:blip>
            <a:srcRect l="17613" t="6778" r="18163" b="6699"/>
            <a:stretch>
              <a:fillRect/>
            </a:stretch>
          </p:blipFill>
          <p:spPr bwMode="auto">
            <a:xfrm>
              <a:off x="5562" y="4767"/>
              <a:ext cx="636" cy="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9" name="Picture 3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457" y="3811"/>
              <a:ext cx="857" cy="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 name="グループ化 17"/>
            <p:cNvGrpSpPr>
              <a:grpSpLocks/>
            </p:cNvGrpSpPr>
            <p:nvPr/>
          </p:nvGrpSpPr>
          <p:grpSpPr bwMode="auto">
            <a:xfrm>
              <a:off x="6328" y="4828"/>
              <a:ext cx="986" cy="767"/>
              <a:chOff x="0" y="0"/>
              <a:chExt cx="4330576" cy="3363338"/>
            </a:xfrm>
          </p:grpSpPr>
          <p:sp>
            <p:nvSpPr>
              <p:cNvPr id="2412" name="グラフィックス 13"/>
              <p:cNvSpPr>
                <a:spLocks/>
              </p:cNvSpPr>
              <p:nvPr/>
            </p:nvSpPr>
            <p:spPr bwMode="auto">
              <a:xfrm>
                <a:off x="0" y="2549044"/>
                <a:ext cx="4330576" cy="814294"/>
              </a:xfrm>
              <a:custGeom>
                <a:avLst/>
                <a:gdLst>
                  <a:gd name="T0" fmla="*/ 1800919 w 5814698"/>
                  <a:gd name="T1" fmla="*/ 1108 h 814294"/>
                  <a:gd name="T2" fmla="*/ 1801005 w 5814698"/>
                  <a:gd name="T3" fmla="*/ 814294 h 814294"/>
                  <a:gd name="T4" fmla="*/ 2029894 w 5814698"/>
                  <a:gd name="T5" fmla="*/ 814294 h 814294"/>
                  <a:gd name="T6" fmla="*/ 2029894 w 5814698"/>
                  <a:gd name="T7" fmla="*/ 1129 h 814294"/>
                  <a:gd name="T8" fmla="*/ 1800919 w 5814698"/>
                  <a:gd name="T9" fmla="*/ 1129 h 814294"/>
                  <a:gd name="T10" fmla="*/ 0 w 5814698"/>
                  <a:gd name="T11" fmla="*/ 22 h 814294"/>
                  <a:gd name="T12" fmla="*/ 0 w 5814698"/>
                  <a:gd name="T13" fmla="*/ 814294 h 814294"/>
                  <a:gd name="T14" fmla="*/ 230967 w 5814698"/>
                  <a:gd name="T15" fmla="*/ 814294 h 814294"/>
                  <a:gd name="T16" fmla="*/ 230967 w 5814698"/>
                  <a:gd name="T17" fmla="*/ 195987 h 814294"/>
                  <a:gd name="T18" fmla="*/ 409898 w 5814698"/>
                  <a:gd name="T19" fmla="*/ 196052 h 814294"/>
                  <a:gd name="T20" fmla="*/ 539934 w 5814698"/>
                  <a:gd name="T21" fmla="*/ 241410 h 814294"/>
                  <a:gd name="T22" fmla="*/ 590930 w 5814698"/>
                  <a:gd name="T23" fmla="*/ 456730 h 814294"/>
                  <a:gd name="T24" fmla="*/ 590930 w 5814698"/>
                  <a:gd name="T25" fmla="*/ 814294 h 814294"/>
                  <a:gd name="T26" fmla="*/ 814707 w 5814698"/>
                  <a:gd name="T27" fmla="*/ 814294 h 814294"/>
                  <a:gd name="T28" fmla="*/ 814707 w 5814698"/>
                  <a:gd name="T29" fmla="*/ 364407 h 814294"/>
                  <a:gd name="T30" fmla="*/ 411068 w 5814698"/>
                  <a:gd name="T31" fmla="*/ 0 h 814294"/>
                  <a:gd name="T32" fmla="*/ 0 w 5814698"/>
                  <a:gd name="T33" fmla="*/ 0 h 814294"/>
                  <a:gd name="T34" fmla="*/ 2169522 w 5814698"/>
                  <a:gd name="T35" fmla="*/ 1129 h 814294"/>
                  <a:gd name="T36" fmla="*/ 2169522 w 5814698"/>
                  <a:gd name="T37" fmla="*/ 814294 h 814294"/>
                  <a:gd name="T38" fmla="*/ 2540853 w 5814698"/>
                  <a:gd name="T39" fmla="*/ 814294 h 814294"/>
                  <a:gd name="T40" fmla="*/ 2873076 w 5814698"/>
                  <a:gd name="T41" fmla="*/ 707286 h 814294"/>
                  <a:gd name="T42" fmla="*/ 2954346 w 5814698"/>
                  <a:gd name="T43" fmla="*/ 416651 h 814294"/>
                  <a:gd name="T44" fmla="*/ 2880244 w 5814698"/>
                  <a:gd name="T45" fmla="*/ 136878 h 814294"/>
                  <a:gd name="T46" fmla="*/ 2490832 w 5814698"/>
                  <a:gd name="T47" fmla="*/ 1129 h 814294"/>
                  <a:gd name="T48" fmla="*/ 2396612 w 5814698"/>
                  <a:gd name="T49" fmla="*/ 178174 h 814294"/>
                  <a:gd name="T50" fmla="*/ 2495054 w 5814698"/>
                  <a:gd name="T51" fmla="*/ 178174 h 814294"/>
                  <a:gd name="T52" fmla="*/ 2730222 w 5814698"/>
                  <a:gd name="T53" fmla="*/ 409439 h 814294"/>
                  <a:gd name="T54" fmla="*/ 2495054 w 5814698"/>
                  <a:gd name="T55" fmla="*/ 640726 h 814294"/>
                  <a:gd name="T56" fmla="*/ 2396612 w 5814698"/>
                  <a:gd name="T57" fmla="*/ 640726 h 814294"/>
                  <a:gd name="T58" fmla="*/ 2396612 w 5814698"/>
                  <a:gd name="T59" fmla="*/ 178195 h 814294"/>
                  <a:gd name="T60" fmla="*/ 1470839 w 5814698"/>
                  <a:gd name="T61" fmla="*/ 1129 h 814294"/>
                  <a:gd name="T62" fmla="*/ 1279781 w 5814698"/>
                  <a:gd name="T63" fmla="*/ 645613 h 814294"/>
                  <a:gd name="T64" fmla="*/ 1096693 w 5814698"/>
                  <a:gd name="T65" fmla="*/ 1173 h 814294"/>
                  <a:gd name="T66" fmla="*/ 849571 w 5814698"/>
                  <a:gd name="T67" fmla="*/ 1129 h 814294"/>
                  <a:gd name="T68" fmla="*/ 1111028 w 5814698"/>
                  <a:gd name="T69" fmla="*/ 814294 h 814294"/>
                  <a:gd name="T70" fmla="*/ 1440999 w 5814698"/>
                  <a:gd name="T71" fmla="*/ 814294 h 814294"/>
                  <a:gd name="T72" fmla="*/ 1704513 w 5814698"/>
                  <a:gd name="T73" fmla="*/ 1129 h 814294"/>
                  <a:gd name="T74" fmla="*/ 1470861 w 5814698"/>
                  <a:gd name="T75" fmla="*/ 1129 h 814294"/>
                  <a:gd name="T76" fmla="*/ 3060865 w 5814698"/>
                  <a:gd name="T77" fmla="*/ 814294 h 814294"/>
                  <a:gd name="T78" fmla="*/ 3289839 w 5814698"/>
                  <a:gd name="T79" fmla="*/ 814294 h 814294"/>
                  <a:gd name="T80" fmla="*/ 3289839 w 5814698"/>
                  <a:gd name="T81" fmla="*/ 1195 h 814294"/>
                  <a:gd name="T82" fmla="*/ 3060822 w 5814698"/>
                  <a:gd name="T83" fmla="*/ 1129 h 814294"/>
                  <a:gd name="T84" fmla="*/ 3702639 w 5814698"/>
                  <a:gd name="T85" fmla="*/ 1412 h 814294"/>
                  <a:gd name="T86" fmla="*/ 3382954 w 5814698"/>
                  <a:gd name="T87" fmla="*/ 814012 h 814294"/>
                  <a:gd name="T88" fmla="*/ 3608702 w 5814698"/>
                  <a:gd name="T89" fmla="*/ 814012 h 814294"/>
                  <a:gd name="T90" fmla="*/ 3659287 w 5814698"/>
                  <a:gd name="T91" fmla="*/ 670378 h 814294"/>
                  <a:gd name="T92" fmla="*/ 4037591 w 5814698"/>
                  <a:gd name="T93" fmla="*/ 670378 h 814294"/>
                  <a:gd name="T94" fmla="*/ 4085447 w 5814698"/>
                  <a:gd name="T95" fmla="*/ 814012 h 814294"/>
                  <a:gd name="T96" fmla="*/ 4330577 w 5814698"/>
                  <a:gd name="T97" fmla="*/ 814012 h 814294"/>
                  <a:gd name="T98" fmla="*/ 4008444 w 5814698"/>
                  <a:gd name="T99" fmla="*/ 1347 h 814294"/>
                  <a:gd name="T100" fmla="*/ 3702639 w 5814698"/>
                  <a:gd name="T101" fmla="*/ 1434 h 814294"/>
                  <a:gd name="T102" fmla="*/ 3851254 w 5814698"/>
                  <a:gd name="T103" fmla="*/ 149673 h 814294"/>
                  <a:gd name="T104" fmla="*/ 3989929 w 5814698"/>
                  <a:gd name="T105" fmla="*/ 530350 h 814294"/>
                  <a:gd name="T106" fmla="*/ 3708205 w 5814698"/>
                  <a:gd name="T107" fmla="*/ 530350 h 81429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5814698" h="814294">
                    <a:moveTo>
                      <a:pt x="2418108" y="1108"/>
                    </a:moveTo>
                    <a:lnTo>
                      <a:pt x="2418224" y="814294"/>
                    </a:lnTo>
                    <a:lnTo>
                      <a:pt x="2725554" y="814294"/>
                    </a:lnTo>
                    <a:lnTo>
                      <a:pt x="2725554" y="1129"/>
                    </a:lnTo>
                    <a:lnTo>
                      <a:pt x="2418108" y="1129"/>
                    </a:lnTo>
                    <a:lnTo>
                      <a:pt x="2418108" y="1108"/>
                    </a:lnTo>
                    <a:close/>
                    <a:moveTo>
                      <a:pt x="0" y="22"/>
                    </a:moveTo>
                    <a:lnTo>
                      <a:pt x="0" y="814294"/>
                    </a:lnTo>
                    <a:lnTo>
                      <a:pt x="310121" y="814294"/>
                    </a:lnTo>
                    <a:lnTo>
                      <a:pt x="310121" y="195987"/>
                    </a:lnTo>
                    <a:lnTo>
                      <a:pt x="550373" y="196052"/>
                    </a:lnTo>
                    <a:cubicBezTo>
                      <a:pt x="629954" y="196052"/>
                      <a:pt x="686622" y="210845"/>
                      <a:pt x="724973" y="241410"/>
                    </a:cubicBezTo>
                    <a:cubicBezTo>
                      <a:pt x="773616" y="280121"/>
                      <a:pt x="793446" y="342531"/>
                      <a:pt x="793446" y="456730"/>
                    </a:cubicBezTo>
                    <a:lnTo>
                      <a:pt x="793446" y="814294"/>
                    </a:lnTo>
                    <a:lnTo>
                      <a:pt x="1093914" y="814294"/>
                    </a:lnTo>
                    <a:lnTo>
                      <a:pt x="1093914" y="364407"/>
                    </a:lnTo>
                    <a:cubicBezTo>
                      <a:pt x="1093914" y="43316"/>
                      <a:pt x="819963" y="0"/>
                      <a:pt x="551944" y="0"/>
                    </a:cubicBezTo>
                    <a:lnTo>
                      <a:pt x="0" y="0"/>
                    </a:lnTo>
                    <a:lnTo>
                      <a:pt x="0" y="22"/>
                    </a:lnTo>
                    <a:close/>
                    <a:moveTo>
                      <a:pt x="2913034" y="1129"/>
                    </a:moveTo>
                    <a:lnTo>
                      <a:pt x="2913034" y="814294"/>
                    </a:lnTo>
                    <a:lnTo>
                      <a:pt x="3411623" y="814294"/>
                    </a:lnTo>
                    <a:cubicBezTo>
                      <a:pt x="3677259" y="814294"/>
                      <a:pt x="3763933" y="781275"/>
                      <a:pt x="3857702" y="707286"/>
                    </a:cubicBezTo>
                    <a:cubicBezTo>
                      <a:pt x="3923995" y="655324"/>
                      <a:pt x="3966823" y="541277"/>
                      <a:pt x="3966823" y="416651"/>
                    </a:cubicBezTo>
                    <a:cubicBezTo>
                      <a:pt x="3966823" y="302365"/>
                      <a:pt x="3930566" y="200375"/>
                      <a:pt x="3867326" y="136878"/>
                    </a:cubicBezTo>
                    <a:cubicBezTo>
                      <a:pt x="3753437" y="23331"/>
                      <a:pt x="3589363" y="1129"/>
                      <a:pt x="3344459" y="1129"/>
                    </a:cubicBezTo>
                    <a:lnTo>
                      <a:pt x="2913034" y="1129"/>
                    </a:lnTo>
                    <a:close/>
                    <a:moveTo>
                      <a:pt x="3217950" y="178174"/>
                    </a:moveTo>
                    <a:lnTo>
                      <a:pt x="3350128" y="178174"/>
                    </a:lnTo>
                    <a:cubicBezTo>
                      <a:pt x="3541853" y="178174"/>
                      <a:pt x="3665890" y="242518"/>
                      <a:pt x="3665890" y="409439"/>
                    </a:cubicBezTo>
                    <a:cubicBezTo>
                      <a:pt x="3665890" y="576404"/>
                      <a:pt x="3541853" y="640726"/>
                      <a:pt x="3350128" y="640726"/>
                    </a:cubicBezTo>
                    <a:lnTo>
                      <a:pt x="3217950" y="640726"/>
                    </a:lnTo>
                    <a:lnTo>
                      <a:pt x="3217950" y="178195"/>
                    </a:lnTo>
                    <a:lnTo>
                      <a:pt x="3217950" y="178174"/>
                    </a:lnTo>
                    <a:close/>
                    <a:moveTo>
                      <a:pt x="1974907" y="1129"/>
                    </a:moveTo>
                    <a:lnTo>
                      <a:pt x="1718372" y="645613"/>
                    </a:lnTo>
                    <a:lnTo>
                      <a:pt x="1472538" y="1173"/>
                    </a:lnTo>
                    <a:lnTo>
                      <a:pt x="1140726" y="1129"/>
                    </a:lnTo>
                    <a:lnTo>
                      <a:pt x="1491786" y="814294"/>
                    </a:lnTo>
                    <a:lnTo>
                      <a:pt x="1934841" y="814294"/>
                    </a:lnTo>
                    <a:lnTo>
                      <a:pt x="2288663" y="1129"/>
                    </a:lnTo>
                    <a:lnTo>
                      <a:pt x="1974936" y="1129"/>
                    </a:lnTo>
                    <a:lnTo>
                      <a:pt x="1974907" y="1129"/>
                    </a:lnTo>
                    <a:close/>
                    <a:moveTo>
                      <a:pt x="4109847" y="814294"/>
                    </a:moveTo>
                    <a:lnTo>
                      <a:pt x="4417293" y="814294"/>
                    </a:lnTo>
                    <a:lnTo>
                      <a:pt x="4417293" y="1195"/>
                    </a:lnTo>
                    <a:lnTo>
                      <a:pt x="4109789" y="1129"/>
                    </a:lnTo>
                    <a:lnTo>
                      <a:pt x="4109847" y="814294"/>
                    </a:lnTo>
                    <a:close/>
                    <a:moveTo>
                      <a:pt x="4971562" y="1412"/>
                    </a:moveTo>
                    <a:lnTo>
                      <a:pt x="4542318" y="814012"/>
                    </a:lnTo>
                    <a:lnTo>
                      <a:pt x="4845432" y="814012"/>
                    </a:lnTo>
                    <a:lnTo>
                      <a:pt x="4913353" y="670378"/>
                    </a:lnTo>
                    <a:lnTo>
                      <a:pt x="5421305" y="670378"/>
                    </a:lnTo>
                    <a:lnTo>
                      <a:pt x="5485562" y="814012"/>
                    </a:lnTo>
                    <a:lnTo>
                      <a:pt x="5814699" y="814012"/>
                    </a:lnTo>
                    <a:lnTo>
                      <a:pt x="5382169" y="1347"/>
                    </a:lnTo>
                    <a:lnTo>
                      <a:pt x="4971562" y="1434"/>
                    </a:lnTo>
                    <a:lnTo>
                      <a:pt x="4971562" y="1412"/>
                    </a:lnTo>
                    <a:close/>
                    <a:moveTo>
                      <a:pt x="5171109" y="149673"/>
                    </a:moveTo>
                    <a:lnTo>
                      <a:pt x="5357309" y="530350"/>
                    </a:lnTo>
                    <a:lnTo>
                      <a:pt x="4979035" y="530350"/>
                    </a:lnTo>
                    <a:lnTo>
                      <a:pt x="5171109" y="149673"/>
                    </a:lnTo>
                    <a:close/>
                  </a:path>
                </a:pathLst>
              </a:custGeom>
              <a:solidFill>
                <a:srgbClr val="1A1919"/>
              </a:solidFill>
              <a:ln>
                <a:noFill/>
              </a:ln>
              <a:extLst>
                <a:ext uri="{91240B29-F687-4F45-9708-019B960494DF}">
                  <a14:hiddenLine xmlns:a14="http://schemas.microsoft.com/office/drawing/2010/main" w="29051" cap="flat">
                    <a:solidFill>
                      <a:srgbClr val="000000"/>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endParaRPr lang="ja-JP" altLang="en-US"/>
              </a:p>
            </p:txBody>
          </p:sp>
          <p:sp>
            <p:nvSpPr>
              <p:cNvPr id="2413" name="グラフィックス 13"/>
              <p:cNvSpPr>
                <a:spLocks/>
              </p:cNvSpPr>
              <p:nvPr/>
            </p:nvSpPr>
            <p:spPr bwMode="auto">
              <a:xfrm>
                <a:off x="282656" y="0"/>
                <a:ext cx="3257964" cy="2162761"/>
              </a:xfrm>
              <a:custGeom>
                <a:avLst/>
                <a:gdLst>
                  <a:gd name="T0" fmla="*/ 1215598 w 4374493"/>
                  <a:gd name="T1" fmla="*/ 645353 h 2162761"/>
                  <a:gd name="T2" fmla="*/ 1215598 w 4374493"/>
                  <a:gd name="T3" fmla="*/ 449996 h 2162761"/>
                  <a:gd name="T4" fmla="*/ 1273047 w 4374493"/>
                  <a:gd name="T5" fmla="*/ 447042 h 2162761"/>
                  <a:gd name="T6" fmla="*/ 2155100 w 4374493"/>
                  <a:gd name="T7" fmla="*/ 906140 h 2162761"/>
                  <a:gd name="T8" fmla="*/ 1373047 w 4374493"/>
                  <a:gd name="T9" fmla="*/ 1431972 h 2162761"/>
                  <a:gd name="T10" fmla="*/ 1215598 w 4374493"/>
                  <a:gd name="T11" fmla="*/ 1406730 h 2162761"/>
                  <a:gd name="T12" fmla="*/ 1215598 w 4374493"/>
                  <a:gd name="T13" fmla="*/ 814338 h 2162761"/>
                  <a:gd name="T14" fmla="*/ 1589311 w 4374493"/>
                  <a:gd name="T15" fmla="*/ 1139795 h 2162761"/>
                  <a:gd name="T16" fmla="*/ 1866554 w 4374493"/>
                  <a:gd name="T17" fmla="*/ 905293 h 2162761"/>
                  <a:gd name="T18" fmla="*/ 1323025 w 4374493"/>
                  <a:gd name="T19" fmla="*/ 639010 h 2162761"/>
                  <a:gd name="T20" fmla="*/ 1215598 w 4374493"/>
                  <a:gd name="T21" fmla="*/ 645353 h 2162761"/>
                  <a:gd name="T22" fmla="*/ 1215598 w 4374493"/>
                  <a:gd name="T23" fmla="*/ 22 h 2162761"/>
                  <a:gd name="T24" fmla="*/ 1215598 w 4374493"/>
                  <a:gd name="T25" fmla="*/ 291830 h 2162761"/>
                  <a:gd name="T26" fmla="*/ 1273047 w 4374493"/>
                  <a:gd name="T27" fmla="*/ 288397 h 2162761"/>
                  <a:gd name="T28" fmla="*/ 2496288 w 4374493"/>
                  <a:gd name="T29" fmla="*/ 897777 h 2162761"/>
                  <a:gd name="T30" fmla="*/ 1364581 w 4374493"/>
                  <a:gd name="T31" fmla="*/ 1573890 h 2162761"/>
                  <a:gd name="T32" fmla="*/ 1215598 w 4374493"/>
                  <a:gd name="T33" fmla="*/ 1560725 h 2162761"/>
                  <a:gd name="T34" fmla="*/ 1215598 w 4374493"/>
                  <a:gd name="T35" fmla="*/ 1741093 h 2162761"/>
                  <a:gd name="T36" fmla="*/ 1339678 w 4374493"/>
                  <a:gd name="T37" fmla="*/ 1749174 h 2162761"/>
                  <a:gd name="T38" fmla="*/ 2641937 w 4374493"/>
                  <a:gd name="T39" fmla="*/ 1148071 h 2162761"/>
                  <a:gd name="T40" fmla="*/ 3012228 w 4374493"/>
                  <a:gd name="T41" fmla="*/ 1373515 h 2162761"/>
                  <a:gd name="T42" fmla="*/ 1347929 w 4374493"/>
                  <a:gd name="T43" fmla="*/ 1916160 h 2162761"/>
                  <a:gd name="T44" fmla="*/ 1215598 w 4374493"/>
                  <a:gd name="T45" fmla="*/ 1909252 h 2162761"/>
                  <a:gd name="T46" fmla="*/ 1215598 w 4374493"/>
                  <a:gd name="T47" fmla="*/ 2162762 h 2162761"/>
                  <a:gd name="T48" fmla="*/ 3257965 w 4374493"/>
                  <a:gd name="T49" fmla="*/ 2162762 h 2162761"/>
                  <a:gd name="T50" fmla="*/ 3257965 w 4374493"/>
                  <a:gd name="T51" fmla="*/ 0 h 2162761"/>
                  <a:gd name="T52" fmla="*/ 1215619 w 4374493"/>
                  <a:gd name="T53" fmla="*/ 0 h 2162761"/>
                  <a:gd name="T54" fmla="*/ 1215598 w 4374493"/>
                  <a:gd name="T55" fmla="*/ 1406730 h 2162761"/>
                  <a:gd name="T56" fmla="*/ 1215598 w 4374493"/>
                  <a:gd name="T57" fmla="*/ 1560747 h 2162761"/>
                  <a:gd name="T58" fmla="*/ 580644 w 4374493"/>
                  <a:gd name="T59" fmla="*/ 953583 h 2162761"/>
                  <a:gd name="T60" fmla="*/ 1215598 w 4374493"/>
                  <a:gd name="T61" fmla="*/ 645353 h 2162761"/>
                  <a:gd name="T62" fmla="*/ 1215598 w 4374493"/>
                  <a:gd name="T63" fmla="*/ 814338 h 2162761"/>
                  <a:gd name="T64" fmla="*/ 1214818 w 4374493"/>
                  <a:gd name="T65" fmla="*/ 814251 h 2162761"/>
                  <a:gd name="T66" fmla="*/ 844353 w 4374493"/>
                  <a:gd name="T67" fmla="*/ 984126 h 2162761"/>
                  <a:gd name="T68" fmla="*/ 1215598 w 4374493"/>
                  <a:gd name="T69" fmla="*/ 1406730 h 2162761"/>
                  <a:gd name="T70" fmla="*/ 332873 w 4374493"/>
                  <a:gd name="T71" fmla="*/ 931100 h 2162761"/>
                  <a:gd name="T72" fmla="*/ 1215598 w 4374493"/>
                  <a:gd name="T73" fmla="*/ 449974 h 2162761"/>
                  <a:gd name="T74" fmla="*/ 1215598 w 4374493"/>
                  <a:gd name="T75" fmla="*/ 291830 h 2162761"/>
                  <a:gd name="T76" fmla="*/ 0 w 4374493"/>
                  <a:gd name="T77" fmla="*/ 897755 h 2162761"/>
                  <a:gd name="T78" fmla="*/ 1215619 w 4374493"/>
                  <a:gd name="T79" fmla="*/ 1909252 h 2162761"/>
                  <a:gd name="T80" fmla="*/ 1215619 w 4374493"/>
                  <a:gd name="T81" fmla="*/ 1741115 h 2162761"/>
                  <a:gd name="T82" fmla="*/ 332873 w 4374493"/>
                  <a:gd name="T83" fmla="*/ 931100 h 216276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4374493" h="2162761">
                    <a:moveTo>
                      <a:pt x="1632192" y="645353"/>
                    </a:moveTo>
                    <a:lnTo>
                      <a:pt x="1632192" y="449996"/>
                    </a:lnTo>
                    <a:cubicBezTo>
                      <a:pt x="1657876" y="448635"/>
                      <a:pt x="1683594" y="447650"/>
                      <a:pt x="1709330" y="447042"/>
                    </a:cubicBezTo>
                    <a:cubicBezTo>
                      <a:pt x="2424475" y="430250"/>
                      <a:pt x="2893669" y="906140"/>
                      <a:pt x="2893669" y="906140"/>
                    </a:cubicBezTo>
                    <a:cubicBezTo>
                      <a:pt x="2893669" y="906140"/>
                      <a:pt x="2386939" y="1431972"/>
                      <a:pt x="1843601" y="1431972"/>
                    </a:cubicBezTo>
                    <a:cubicBezTo>
                      <a:pt x="1765329" y="1431972"/>
                      <a:pt x="1695315" y="1422566"/>
                      <a:pt x="1632192" y="1406730"/>
                    </a:cubicBezTo>
                    <a:lnTo>
                      <a:pt x="1632192" y="814338"/>
                    </a:lnTo>
                    <a:cubicBezTo>
                      <a:pt x="1910592" y="839450"/>
                      <a:pt x="1966562" y="931339"/>
                      <a:pt x="2133980" y="1139795"/>
                    </a:cubicBezTo>
                    <a:lnTo>
                      <a:pt x="2506236" y="905293"/>
                    </a:lnTo>
                    <a:cubicBezTo>
                      <a:pt x="2506236" y="905293"/>
                      <a:pt x="2234524" y="639010"/>
                      <a:pt x="1776436" y="639010"/>
                    </a:cubicBezTo>
                    <a:cubicBezTo>
                      <a:pt x="1726572" y="639010"/>
                      <a:pt x="1678946" y="641617"/>
                      <a:pt x="1632192" y="645353"/>
                    </a:cubicBezTo>
                    <a:close/>
                    <a:moveTo>
                      <a:pt x="1632192" y="22"/>
                    </a:moveTo>
                    <a:lnTo>
                      <a:pt x="1632192" y="291830"/>
                    </a:lnTo>
                    <a:cubicBezTo>
                      <a:pt x="1657837" y="290309"/>
                      <a:pt x="1683540" y="289092"/>
                      <a:pt x="1709330" y="288397"/>
                    </a:cubicBezTo>
                    <a:cubicBezTo>
                      <a:pt x="2703863" y="263372"/>
                      <a:pt x="3351785" y="897777"/>
                      <a:pt x="3351785" y="897777"/>
                    </a:cubicBezTo>
                    <a:cubicBezTo>
                      <a:pt x="3351785" y="897777"/>
                      <a:pt x="2607536" y="1573890"/>
                      <a:pt x="1832233" y="1573890"/>
                    </a:cubicBezTo>
                    <a:cubicBezTo>
                      <a:pt x="1761201" y="1573890"/>
                      <a:pt x="1694705" y="1569002"/>
                      <a:pt x="1632192" y="1560725"/>
                    </a:cubicBezTo>
                    <a:lnTo>
                      <a:pt x="1632192" y="1741093"/>
                    </a:lnTo>
                    <a:cubicBezTo>
                      <a:pt x="1685633" y="1746176"/>
                      <a:pt x="1740993" y="1749174"/>
                      <a:pt x="1798796" y="1749174"/>
                    </a:cubicBezTo>
                    <a:cubicBezTo>
                      <a:pt x="2520309" y="1749174"/>
                      <a:pt x="3042072" y="1473898"/>
                      <a:pt x="3547349" y="1148071"/>
                    </a:cubicBezTo>
                    <a:cubicBezTo>
                      <a:pt x="3631058" y="1198187"/>
                      <a:pt x="3974034" y="1320097"/>
                      <a:pt x="4044542" y="1373515"/>
                    </a:cubicBezTo>
                    <a:cubicBezTo>
                      <a:pt x="3564125" y="1673990"/>
                      <a:pt x="2444566" y="1916160"/>
                      <a:pt x="1809874" y="1916160"/>
                    </a:cubicBezTo>
                    <a:cubicBezTo>
                      <a:pt x="1750532" y="1915995"/>
                      <a:pt x="1691236" y="1913689"/>
                      <a:pt x="1632192" y="1909252"/>
                    </a:cubicBezTo>
                    <a:lnTo>
                      <a:pt x="1632192" y="2162762"/>
                    </a:lnTo>
                    <a:lnTo>
                      <a:pt x="4374494" y="2162762"/>
                    </a:lnTo>
                    <a:lnTo>
                      <a:pt x="4374494" y="0"/>
                    </a:lnTo>
                    <a:lnTo>
                      <a:pt x="1632221" y="0"/>
                    </a:lnTo>
                    <a:lnTo>
                      <a:pt x="1632192" y="22"/>
                    </a:lnTo>
                    <a:close/>
                    <a:moveTo>
                      <a:pt x="1632192" y="1406730"/>
                    </a:moveTo>
                    <a:lnTo>
                      <a:pt x="1632192" y="1560747"/>
                    </a:lnTo>
                    <a:cubicBezTo>
                      <a:pt x="964847" y="1471834"/>
                      <a:pt x="779635" y="953583"/>
                      <a:pt x="779635" y="953583"/>
                    </a:cubicBezTo>
                    <a:cubicBezTo>
                      <a:pt x="779635" y="953583"/>
                      <a:pt x="1100049" y="688343"/>
                      <a:pt x="1632192" y="645353"/>
                    </a:cubicBezTo>
                    <a:lnTo>
                      <a:pt x="1632192" y="814338"/>
                    </a:lnTo>
                    <a:cubicBezTo>
                      <a:pt x="1631785" y="814338"/>
                      <a:pt x="1631494" y="814251"/>
                      <a:pt x="1631145" y="814251"/>
                    </a:cubicBezTo>
                    <a:cubicBezTo>
                      <a:pt x="1351903" y="789182"/>
                      <a:pt x="1133719" y="984126"/>
                      <a:pt x="1133719" y="984126"/>
                    </a:cubicBezTo>
                    <a:cubicBezTo>
                      <a:pt x="1133719" y="984126"/>
                      <a:pt x="1255953" y="1312277"/>
                      <a:pt x="1632192" y="1406730"/>
                    </a:cubicBezTo>
                    <a:close/>
                    <a:moveTo>
                      <a:pt x="446951" y="931100"/>
                    </a:moveTo>
                    <a:cubicBezTo>
                      <a:pt x="446951" y="931100"/>
                      <a:pt x="842439" y="495050"/>
                      <a:pt x="1632192" y="449974"/>
                    </a:cubicBezTo>
                    <a:lnTo>
                      <a:pt x="1632192" y="291830"/>
                    </a:lnTo>
                    <a:cubicBezTo>
                      <a:pt x="757479" y="344269"/>
                      <a:pt x="0" y="897755"/>
                      <a:pt x="0" y="897755"/>
                    </a:cubicBezTo>
                    <a:cubicBezTo>
                      <a:pt x="0" y="897755"/>
                      <a:pt x="428982" y="1824423"/>
                      <a:pt x="1632221" y="1909252"/>
                    </a:cubicBezTo>
                    <a:lnTo>
                      <a:pt x="1632221" y="1741115"/>
                    </a:lnTo>
                    <a:cubicBezTo>
                      <a:pt x="749251" y="1658089"/>
                      <a:pt x="446951" y="931100"/>
                      <a:pt x="446951" y="931100"/>
                    </a:cubicBezTo>
                    <a:close/>
                  </a:path>
                </a:pathLst>
              </a:custGeom>
              <a:solidFill>
                <a:srgbClr val="76B900"/>
              </a:solidFill>
              <a:ln>
                <a:noFill/>
              </a:ln>
              <a:extLst>
                <a:ext uri="{91240B29-F687-4F45-9708-019B960494DF}">
                  <a14:hiddenLine xmlns:a14="http://schemas.microsoft.com/office/drawing/2010/main" w="29051" cap="flat">
                    <a:solidFill>
                      <a:srgbClr val="000000"/>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endParaRPr lang="ja-JP" altLang="en-US"/>
              </a:p>
            </p:txBody>
          </p:sp>
        </p:grpSp>
        <p:pic>
          <p:nvPicPr>
            <p:cNvPr id="2083" name="図 1"/>
            <p:cNvPicPr>
              <a:picLocks noChangeAspect="1" noChangeArrowheads="1"/>
            </p:cNvPicPr>
            <p:nvPr/>
          </p:nvPicPr>
          <p:blipFill>
            <a:blip r:embed="rId8">
              <a:extLst>
                <a:ext uri="{28A0092B-C50C-407E-A947-70E740481C1C}">
                  <a14:useLocalDpi xmlns:a14="http://schemas.microsoft.com/office/drawing/2010/main" val="0"/>
                </a:ext>
              </a:extLst>
            </a:blip>
            <a:srcRect l="27032" t="47600" r="63568" b="39911"/>
            <a:stretch>
              <a:fillRect/>
            </a:stretch>
          </p:blipFill>
          <p:spPr bwMode="auto">
            <a:xfrm>
              <a:off x="5511" y="3811"/>
              <a:ext cx="830" cy="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36"/>
            <p:cNvSpPr>
              <a:spLocks noChangeArrowheads="1"/>
            </p:cNvSpPr>
            <p:nvPr/>
          </p:nvSpPr>
          <p:spPr bwMode="auto">
            <a:xfrm>
              <a:off x="1175" y="3773"/>
              <a:ext cx="3949" cy="240"/>
            </a:xfrm>
            <a:prstGeom prst="rect">
              <a:avLst/>
            </a:prstGeom>
            <a:solidFill>
              <a:srgbClr val="27272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sp>
          <p:nvSpPr>
            <p:cNvPr id="17" name="WordArt 37"/>
            <p:cNvSpPr>
              <a:spLocks noChangeArrowheads="1" noChangeShapeType="1" noTextEdit="1"/>
            </p:cNvSpPr>
            <p:nvPr/>
          </p:nvSpPr>
          <p:spPr bwMode="auto">
            <a:xfrm>
              <a:off x="1792" y="3815"/>
              <a:ext cx="2713" cy="156"/>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800" kern="10" spc="0">
                  <a:ln>
                    <a:noFill/>
                  </a:ln>
                  <a:solidFill>
                    <a:srgbClr val="FFFFFF"/>
                  </a:solidFill>
                  <a:effectLst/>
                  <a:latin typeface="ヒラギノ角ゴ4"/>
                  <a:ea typeface="ヒラギノ角ゴ4"/>
                </a:rPr>
                <a:t>ベース仕様（各種カスタマイズ可能）</a:t>
              </a:r>
            </a:p>
          </p:txBody>
        </p:sp>
        <p:sp>
          <p:nvSpPr>
            <p:cNvPr id="18" name="WordArt 38"/>
            <p:cNvSpPr>
              <a:spLocks noChangeArrowheads="1" noChangeShapeType="1" noTextEdit="1"/>
            </p:cNvSpPr>
            <p:nvPr/>
          </p:nvSpPr>
          <p:spPr bwMode="auto">
            <a:xfrm>
              <a:off x="1977" y="4746"/>
              <a:ext cx="337" cy="240"/>
            </a:xfrm>
            <a:prstGeom prst="rect">
              <a:avLst/>
            </a:prstGeom>
            <a:extLst>
              <a:ext uri="{91240B29-F687-4F45-9708-019B960494DF}">
                <a14:hiddenLine xmlns:a14="http://schemas.microsoft.com/office/drawing/2010/main" w="152400">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en-US" altLang="ja-JP" sz="3600" kern="10" spc="0">
                  <a:ln>
                    <a:noFill/>
                  </a:ln>
                  <a:solidFill>
                    <a:srgbClr val="4B4B4B"/>
                  </a:solidFill>
                  <a:effectLst/>
                  <a:latin typeface="ヒラギノ角ゴ2"/>
                  <a:ea typeface="ヒラギノ角ゴ2"/>
                </a:rPr>
                <a:t>32</a:t>
              </a:r>
              <a:endParaRPr lang="ja-JP" altLang="en-US" sz="3600" kern="10" spc="0">
                <a:ln>
                  <a:noFill/>
                </a:ln>
                <a:solidFill>
                  <a:srgbClr val="4B4B4B"/>
                </a:solidFill>
                <a:effectLst/>
                <a:latin typeface="ヒラギノ角ゴ2"/>
                <a:ea typeface="ヒラギノ角ゴ2"/>
              </a:endParaRPr>
            </a:p>
          </p:txBody>
        </p:sp>
        <p:sp>
          <p:nvSpPr>
            <p:cNvPr id="19" name="WordArt 39"/>
            <p:cNvSpPr>
              <a:spLocks noChangeArrowheads="1" noChangeShapeType="1" noTextEdit="1"/>
            </p:cNvSpPr>
            <p:nvPr/>
          </p:nvSpPr>
          <p:spPr bwMode="auto">
            <a:xfrm>
              <a:off x="1715" y="5026"/>
              <a:ext cx="1044" cy="122"/>
            </a:xfrm>
            <a:prstGeom prst="rect">
              <a:avLst/>
            </a:prstGeom>
            <a:extLst>
              <a:ext uri="{91240B29-F687-4F45-9708-019B960494DF}">
                <a14:hiddenLine xmlns:a14="http://schemas.microsoft.com/office/drawing/2010/main" w="152400">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en-US" altLang="ja-JP" sz="3600" kern="10" spc="0">
                  <a:ln>
                    <a:noFill/>
                  </a:ln>
                  <a:solidFill>
                    <a:srgbClr val="000000"/>
                  </a:solidFill>
                  <a:effectLst/>
                  <a:latin typeface="ヒラギノ角ゴ2"/>
                  <a:ea typeface="ヒラギノ角ゴ2"/>
                </a:rPr>
                <a:t>DDR5</a:t>
              </a:r>
              <a:r>
                <a:rPr lang="ja-JP" altLang="en-US" sz="3600" kern="10" spc="0">
                  <a:ln>
                    <a:noFill/>
                  </a:ln>
                  <a:solidFill>
                    <a:srgbClr val="000000"/>
                  </a:solidFill>
                  <a:effectLst/>
                  <a:latin typeface="ヒラギノ角ゴ2"/>
                  <a:ea typeface="ヒラギノ角ゴ2"/>
                </a:rPr>
                <a:t>（</a:t>
              </a:r>
              <a:r>
                <a:rPr lang="en-US" altLang="ja-JP" sz="3600" kern="10" spc="0">
                  <a:ln>
                    <a:noFill/>
                  </a:ln>
                  <a:solidFill>
                    <a:srgbClr val="000000"/>
                  </a:solidFill>
                  <a:effectLst/>
                  <a:latin typeface="ヒラギノ角ゴ2"/>
                  <a:ea typeface="ヒラギノ角ゴ2"/>
                </a:rPr>
                <a:t>16GB×2</a:t>
              </a:r>
              <a:r>
                <a:rPr lang="ja-JP" altLang="en-US" sz="3600" kern="10" spc="0">
                  <a:ln>
                    <a:noFill/>
                  </a:ln>
                  <a:solidFill>
                    <a:srgbClr val="000000"/>
                  </a:solidFill>
                  <a:effectLst/>
                  <a:latin typeface="ヒラギノ角ゴ2"/>
                  <a:ea typeface="ヒラギノ角ゴ2"/>
                </a:rPr>
                <a:t>）</a:t>
              </a:r>
            </a:p>
          </p:txBody>
        </p:sp>
        <p:cxnSp>
          <p:nvCxnSpPr>
            <p:cNvPr id="2088" name="AutoShape 40"/>
            <p:cNvCxnSpPr>
              <a:cxnSpLocks noChangeShapeType="1"/>
            </p:cNvCxnSpPr>
            <p:nvPr/>
          </p:nvCxnSpPr>
          <p:spPr bwMode="auto">
            <a:xfrm>
              <a:off x="1179" y="4627"/>
              <a:ext cx="1879"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2089" name="AutoShape 41"/>
            <p:cNvCxnSpPr>
              <a:cxnSpLocks noChangeShapeType="1"/>
            </p:cNvCxnSpPr>
            <p:nvPr/>
          </p:nvCxnSpPr>
          <p:spPr bwMode="auto">
            <a:xfrm>
              <a:off x="1179" y="5217"/>
              <a:ext cx="1879"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2090" name="AutoShape 42"/>
            <p:cNvCxnSpPr>
              <a:cxnSpLocks noChangeShapeType="1"/>
            </p:cNvCxnSpPr>
            <p:nvPr/>
          </p:nvCxnSpPr>
          <p:spPr bwMode="auto">
            <a:xfrm>
              <a:off x="3259" y="4626"/>
              <a:ext cx="1879"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2091" name="AutoShape 43"/>
            <p:cNvCxnSpPr>
              <a:cxnSpLocks noChangeShapeType="1"/>
            </p:cNvCxnSpPr>
            <p:nvPr/>
          </p:nvCxnSpPr>
          <p:spPr bwMode="auto">
            <a:xfrm>
              <a:off x="3259" y="5222"/>
              <a:ext cx="1879"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20" name="WordArt 44"/>
            <p:cNvSpPr>
              <a:spLocks noChangeArrowheads="1" noChangeShapeType="1" noTextEdit="1"/>
            </p:cNvSpPr>
            <p:nvPr/>
          </p:nvSpPr>
          <p:spPr bwMode="auto">
            <a:xfrm>
              <a:off x="2367" y="4835"/>
              <a:ext cx="242" cy="129"/>
            </a:xfrm>
            <a:prstGeom prst="rect">
              <a:avLst/>
            </a:prstGeom>
            <a:extLst>
              <a:ext uri="{91240B29-F687-4F45-9708-019B960494DF}">
                <a14:hiddenLine xmlns:a14="http://schemas.microsoft.com/office/drawing/2010/main" w="152400">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en-US" altLang="ja-JP" sz="3600" kern="10" spc="0">
                  <a:ln>
                    <a:noFill/>
                  </a:ln>
                  <a:solidFill>
                    <a:srgbClr val="4B4B4B"/>
                  </a:solidFill>
                  <a:effectLst/>
                  <a:latin typeface="ヒラギノ角ゴ2"/>
                  <a:ea typeface="ヒラギノ角ゴ2"/>
                </a:rPr>
                <a:t>GB</a:t>
              </a:r>
              <a:endParaRPr lang="ja-JP" altLang="en-US" sz="3600" kern="10" spc="0">
                <a:ln>
                  <a:noFill/>
                </a:ln>
                <a:solidFill>
                  <a:srgbClr val="4B4B4B"/>
                </a:solidFill>
                <a:effectLst/>
                <a:latin typeface="ヒラギノ角ゴ2"/>
                <a:ea typeface="ヒラギノ角ゴ2"/>
              </a:endParaRPr>
            </a:p>
          </p:txBody>
        </p:sp>
        <p:sp>
          <p:nvSpPr>
            <p:cNvPr id="21" name="WordArt 45"/>
            <p:cNvSpPr>
              <a:spLocks noChangeArrowheads="1" noChangeShapeType="1" noTextEdit="1"/>
            </p:cNvSpPr>
            <p:nvPr/>
          </p:nvSpPr>
          <p:spPr bwMode="auto">
            <a:xfrm>
              <a:off x="3918" y="4746"/>
              <a:ext cx="943" cy="383"/>
            </a:xfrm>
            <a:prstGeom prst="rect">
              <a:avLst/>
            </a:prstGeom>
            <a:extLst>
              <a:ext uri="{91240B29-F687-4F45-9708-019B960494DF}">
                <a14:hiddenLine xmlns:a14="http://schemas.microsoft.com/office/drawing/2010/main" w="152400">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en-US" altLang="ja-JP" sz="1000" kern="10" spc="0">
                  <a:ln>
                    <a:noFill/>
                  </a:ln>
                  <a:solidFill>
                    <a:srgbClr val="000000"/>
                  </a:solidFill>
                  <a:effectLst/>
                  <a:latin typeface="ヒラギノ角ゴ2"/>
                  <a:ea typeface="ヒラギノ角ゴ2"/>
                </a:rPr>
                <a:t>NVIDIA</a:t>
              </a:r>
            </a:p>
            <a:p>
              <a:pPr algn="l" rtl="0">
                <a:buNone/>
              </a:pPr>
              <a:r>
                <a:rPr lang="en-US" altLang="ja-JP" sz="1000" kern="10" spc="0">
                  <a:ln>
                    <a:noFill/>
                  </a:ln>
                  <a:solidFill>
                    <a:srgbClr val="000000"/>
                  </a:solidFill>
                  <a:effectLst/>
                  <a:latin typeface="ヒラギノ角ゴ2"/>
                  <a:ea typeface="ヒラギノ角ゴ2"/>
                </a:rPr>
                <a:t>RTX4090</a:t>
              </a:r>
            </a:p>
            <a:p>
              <a:pPr algn="l" rtl="0">
                <a:buNone/>
              </a:pPr>
              <a:r>
                <a:rPr lang="en-US" altLang="ja-JP" sz="1000" kern="10" spc="0">
                  <a:ln>
                    <a:noFill/>
                  </a:ln>
                  <a:solidFill>
                    <a:srgbClr val="000000"/>
                  </a:solidFill>
                  <a:effectLst/>
                  <a:latin typeface="ヒラギノ角ゴ2"/>
                  <a:ea typeface="ヒラギノ角ゴ2"/>
                </a:rPr>
                <a:t>24GB GDDR6X</a:t>
              </a:r>
              <a:endParaRPr lang="ja-JP" altLang="en-US" sz="1000" kern="10" spc="0">
                <a:ln>
                  <a:noFill/>
                </a:ln>
                <a:solidFill>
                  <a:srgbClr val="000000"/>
                </a:solidFill>
                <a:effectLst/>
                <a:latin typeface="ヒラギノ角ゴ2"/>
                <a:ea typeface="ヒラギノ角ゴ2"/>
              </a:endParaRPr>
            </a:p>
          </p:txBody>
        </p:sp>
        <p:pic>
          <p:nvPicPr>
            <p:cNvPr id="2094" name="Picture 46"/>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251" y="4729"/>
              <a:ext cx="316" cy="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5" name="Picture 47"/>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251" y="4143"/>
              <a:ext cx="316" cy="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6" name="Picture 48"/>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342" y="4779"/>
              <a:ext cx="418" cy="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WordArt 49"/>
            <p:cNvSpPr>
              <a:spLocks noChangeArrowheads="1" noChangeShapeType="1" noTextEdit="1"/>
            </p:cNvSpPr>
            <p:nvPr/>
          </p:nvSpPr>
          <p:spPr bwMode="auto">
            <a:xfrm>
              <a:off x="1273" y="4500"/>
              <a:ext cx="273" cy="100"/>
            </a:xfrm>
            <a:prstGeom prst="rect">
              <a:avLst/>
            </a:prstGeom>
            <a:extLst>
              <a:ext uri="{91240B29-F687-4F45-9708-019B960494DF}">
                <a14:hiddenLine xmlns:a14="http://schemas.microsoft.com/office/drawing/2010/main" w="5715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US" altLang="ja-JP" sz="900" kern="10" spc="0">
                  <a:ln>
                    <a:noFill/>
                  </a:ln>
                  <a:solidFill>
                    <a:srgbClr val="4B4B4B"/>
                  </a:solidFill>
                  <a:effectLst/>
                  <a:latin typeface="ヒラギノ角ゴ2"/>
                  <a:ea typeface="ヒラギノ角ゴ2"/>
                </a:rPr>
                <a:t>CPU</a:t>
              </a:r>
              <a:endParaRPr lang="ja-JP" altLang="en-US" sz="900" kern="10" spc="0">
                <a:ln>
                  <a:noFill/>
                </a:ln>
                <a:solidFill>
                  <a:srgbClr val="4B4B4B"/>
                </a:solidFill>
                <a:effectLst/>
                <a:latin typeface="ヒラギノ角ゴ2"/>
                <a:ea typeface="ヒラギノ角ゴ2"/>
              </a:endParaRPr>
            </a:p>
          </p:txBody>
        </p:sp>
        <p:sp>
          <p:nvSpPr>
            <p:cNvPr id="23" name="WordArt 50"/>
            <p:cNvSpPr>
              <a:spLocks noChangeArrowheads="1" noChangeShapeType="1" noTextEdit="1"/>
            </p:cNvSpPr>
            <p:nvPr/>
          </p:nvSpPr>
          <p:spPr bwMode="auto">
            <a:xfrm>
              <a:off x="1251" y="5095"/>
              <a:ext cx="319" cy="99"/>
            </a:xfrm>
            <a:prstGeom prst="rect">
              <a:avLst/>
            </a:prstGeom>
            <a:extLst>
              <a:ext uri="{91240B29-F687-4F45-9708-019B960494DF}">
                <a14:hiddenLine xmlns:a14="http://schemas.microsoft.com/office/drawing/2010/main" w="5715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ja-JP" altLang="en-US" sz="900" kern="10" spc="0">
                  <a:ln>
                    <a:noFill/>
                  </a:ln>
                  <a:solidFill>
                    <a:srgbClr val="4B4B4B"/>
                  </a:solidFill>
                  <a:effectLst/>
                  <a:latin typeface="ヒラギノ角ゴ2"/>
                  <a:ea typeface="ヒラギノ角ゴ2"/>
                </a:rPr>
                <a:t>メモリ</a:t>
              </a:r>
            </a:p>
          </p:txBody>
        </p:sp>
        <p:sp>
          <p:nvSpPr>
            <p:cNvPr id="24" name="WordArt 51"/>
            <p:cNvSpPr>
              <a:spLocks noChangeArrowheads="1" noChangeShapeType="1" noTextEdit="1"/>
            </p:cNvSpPr>
            <p:nvPr/>
          </p:nvSpPr>
          <p:spPr bwMode="auto">
            <a:xfrm>
              <a:off x="3302" y="4512"/>
              <a:ext cx="448" cy="81"/>
            </a:xfrm>
            <a:prstGeom prst="rect">
              <a:avLst/>
            </a:prstGeom>
            <a:extLst>
              <a:ext uri="{91240B29-F687-4F45-9708-019B960494DF}">
                <a14:hiddenLine xmlns:a14="http://schemas.microsoft.com/office/drawing/2010/main" w="5715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ja-JP" altLang="en-US" sz="900" kern="10" spc="0">
                  <a:ln>
                    <a:noFill/>
                  </a:ln>
                  <a:solidFill>
                    <a:srgbClr val="4B4B4B"/>
                  </a:solidFill>
                  <a:effectLst/>
                  <a:latin typeface="ヒラギノ角ゴ2"/>
                  <a:ea typeface="ヒラギノ角ゴ2"/>
                </a:rPr>
                <a:t>ストレージ</a:t>
              </a:r>
            </a:p>
          </p:txBody>
        </p:sp>
        <p:sp>
          <p:nvSpPr>
            <p:cNvPr id="25" name="WordArt 52"/>
            <p:cNvSpPr>
              <a:spLocks noChangeArrowheads="1" noChangeShapeType="1" noTextEdit="1"/>
            </p:cNvSpPr>
            <p:nvPr/>
          </p:nvSpPr>
          <p:spPr bwMode="auto">
            <a:xfrm>
              <a:off x="3259" y="5116"/>
              <a:ext cx="612" cy="86"/>
            </a:xfrm>
            <a:prstGeom prst="rect">
              <a:avLst/>
            </a:prstGeom>
            <a:extLst>
              <a:ext uri="{91240B29-F687-4F45-9708-019B960494DF}">
                <a14:hiddenLine xmlns:a14="http://schemas.microsoft.com/office/drawing/2010/main" w="5715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ja-JP" altLang="en-US" sz="900" kern="10" spc="0">
                  <a:ln>
                    <a:noFill/>
                  </a:ln>
                  <a:solidFill>
                    <a:srgbClr val="4B4B4B"/>
                  </a:solidFill>
                  <a:effectLst/>
                  <a:latin typeface="ヒラギノ角ゴ2"/>
                  <a:ea typeface="ヒラギノ角ゴ2"/>
                </a:rPr>
                <a:t>グラフィックス</a:t>
              </a:r>
            </a:p>
          </p:txBody>
        </p:sp>
        <p:sp>
          <p:nvSpPr>
            <p:cNvPr id="26" name="WordArt 53"/>
            <p:cNvSpPr>
              <a:spLocks noChangeArrowheads="1" noChangeShapeType="1" noTextEdit="1"/>
            </p:cNvSpPr>
            <p:nvPr/>
          </p:nvSpPr>
          <p:spPr bwMode="auto">
            <a:xfrm>
              <a:off x="3871" y="4177"/>
              <a:ext cx="990" cy="357"/>
            </a:xfrm>
            <a:prstGeom prst="rect">
              <a:avLst/>
            </a:prstGeom>
            <a:extLst>
              <a:ext uri="{91240B29-F687-4F45-9708-019B960494DF}">
                <a14:hiddenLine xmlns:a14="http://schemas.microsoft.com/office/drawing/2010/main" w="152400">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US" altLang="ja-JP" sz="3600" kern="10" spc="0">
                  <a:ln>
                    <a:noFill/>
                  </a:ln>
                  <a:solidFill>
                    <a:srgbClr val="4B4B4B"/>
                  </a:solidFill>
                  <a:effectLst/>
                  <a:latin typeface="ヒラギノ角ゴ2"/>
                  <a:ea typeface="ヒラギノ角ゴ2"/>
                </a:rPr>
                <a:t>2TB</a:t>
              </a:r>
            </a:p>
            <a:p>
              <a:pPr algn="ctr" rtl="0">
                <a:buNone/>
              </a:pPr>
              <a:r>
                <a:rPr lang="en-US" altLang="ja-JP" sz="3600" kern="10" spc="0">
                  <a:ln>
                    <a:noFill/>
                  </a:ln>
                  <a:solidFill>
                    <a:srgbClr val="4B4B4B"/>
                  </a:solidFill>
                  <a:effectLst/>
                  <a:latin typeface="ヒラギノ角ゴ2"/>
                  <a:ea typeface="ヒラギノ角ゴ2"/>
                </a:rPr>
                <a:t>NVMe SSD</a:t>
              </a:r>
              <a:endParaRPr lang="ja-JP" altLang="en-US" sz="3600" kern="10" spc="0">
                <a:ln>
                  <a:noFill/>
                </a:ln>
                <a:solidFill>
                  <a:srgbClr val="4B4B4B"/>
                </a:solidFill>
                <a:effectLst/>
                <a:latin typeface="ヒラギノ角ゴ2"/>
                <a:ea typeface="ヒラギノ角ゴ2"/>
              </a:endParaRPr>
            </a:p>
          </p:txBody>
        </p:sp>
        <p:sp>
          <p:nvSpPr>
            <p:cNvPr id="27" name="WordArt 54"/>
            <p:cNvSpPr>
              <a:spLocks noChangeArrowheads="1" noChangeShapeType="1" noTextEdit="1"/>
            </p:cNvSpPr>
            <p:nvPr/>
          </p:nvSpPr>
          <p:spPr bwMode="auto">
            <a:xfrm>
              <a:off x="1661" y="4459"/>
              <a:ext cx="1366" cy="116"/>
            </a:xfrm>
            <a:prstGeom prst="rect">
              <a:avLst/>
            </a:prstGeom>
            <a:extLst>
              <a:ext uri="{91240B29-F687-4F45-9708-019B960494DF}">
                <a14:hiddenLine xmlns:a14="http://schemas.microsoft.com/office/drawing/2010/main" w="152400">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en-US" altLang="ja-JP" sz="3600" kern="10" spc="0">
                  <a:ln>
                    <a:noFill/>
                  </a:ln>
                  <a:solidFill>
                    <a:srgbClr val="000000"/>
                  </a:solidFill>
                  <a:effectLst/>
                  <a:latin typeface="ヒラギノ角ゴ2"/>
                  <a:ea typeface="ヒラギノ角ゴ2"/>
                </a:rPr>
                <a:t>14900K</a:t>
              </a:r>
              <a:r>
                <a:rPr lang="ja-JP" altLang="en-US" sz="3600" kern="10" spc="0">
                  <a:ln>
                    <a:noFill/>
                  </a:ln>
                  <a:solidFill>
                    <a:srgbClr val="000000"/>
                  </a:solidFill>
                  <a:effectLst/>
                  <a:latin typeface="ヒラギノ角ゴ2"/>
                  <a:ea typeface="ヒラギノ角ゴ2"/>
                </a:rPr>
                <a:t>（</a:t>
              </a:r>
              <a:r>
                <a:rPr lang="en-US" altLang="ja-JP" sz="3600" kern="10" spc="0">
                  <a:ln>
                    <a:noFill/>
                  </a:ln>
                  <a:solidFill>
                    <a:srgbClr val="000000"/>
                  </a:solidFill>
                  <a:effectLst/>
                  <a:latin typeface="ヒラギノ角ゴ2"/>
                  <a:ea typeface="ヒラギノ角ゴ2"/>
                </a:rPr>
                <a:t>24</a:t>
              </a:r>
              <a:r>
                <a:rPr lang="ja-JP" altLang="en-US" sz="3600" kern="10" spc="0">
                  <a:ln>
                    <a:noFill/>
                  </a:ln>
                  <a:solidFill>
                    <a:srgbClr val="000000"/>
                  </a:solidFill>
                  <a:effectLst/>
                  <a:latin typeface="ヒラギノ角ゴ2"/>
                  <a:ea typeface="ヒラギノ角ゴ2"/>
                </a:rPr>
                <a:t>コア</a:t>
              </a:r>
              <a:r>
                <a:rPr lang="en-US" altLang="ja-JP" sz="3600" kern="10" spc="0">
                  <a:ln>
                    <a:noFill/>
                  </a:ln>
                  <a:solidFill>
                    <a:srgbClr val="000000"/>
                  </a:solidFill>
                  <a:effectLst/>
                  <a:latin typeface="ヒラギノ角ゴ2"/>
                  <a:ea typeface="ヒラギノ角ゴ2"/>
                </a:rPr>
                <a:t>/32</a:t>
              </a:r>
              <a:r>
                <a:rPr lang="ja-JP" altLang="en-US" sz="3600" kern="10" spc="0">
                  <a:ln>
                    <a:noFill/>
                  </a:ln>
                  <a:solidFill>
                    <a:srgbClr val="000000"/>
                  </a:solidFill>
                  <a:effectLst/>
                  <a:latin typeface="ヒラギノ角ゴ2"/>
                  <a:ea typeface="ヒラギノ角ゴ2"/>
                </a:rPr>
                <a:t>スレッド）</a:t>
              </a:r>
            </a:p>
          </p:txBody>
        </p:sp>
        <p:sp>
          <p:nvSpPr>
            <p:cNvPr id="28" name="WordArt 55"/>
            <p:cNvSpPr>
              <a:spLocks noChangeArrowheads="1" noChangeShapeType="1" noTextEdit="1"/>
            </p:cNvSpPr>
            <p:nvPr/>
          </p:nvSpPr>
          <p:spPr bwMode="auto">
            <a:xfrm>
              <a:off x="1859" y="4177"/>
              <a:ext cx="1050" cy="222"/>
            </a:xfrm>
            <a:prstGeom prst="rect">
              <a:avLst/>
            </a:prstGeom>
            <a:extLst>
              <a:ext uri="{91240B29-F687-4F45-9708-019B960494DF}">
                <a14:hiddenLine xmlns:a14="http://schemas.microsoft.com/office/drawing/2010/main" w="152400">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en-US" altLang="ja-JP" sz="3600" kern="10" spc="0">
                  <a:ln>
                    <a:noFill/>
                  </a:ln>
                  <a:solidFill>
                    <a:srgbClr val="4B4B4B"/>
                  </a:solidFill>
                  <a:effectLst/>
                  <a:latin typeface="ヒラギノ角ゴ2"/>
                  <a:ea typeface="ヒラギノ角ゴ2"/>
                </a:rPr>
                <a:t>Core i9</a:t>
              </a:r>
              <a:endParaRPr lang="ja-JP" altLang="en-US" sz="3600" kern="10" spc="0">
                <a:ln>
                  <a:noFill/>
                </a:ln>
                <a:solidFill>
                  <a:srgbClr val="4B4B4B"/>
                </a:solidFill>
                <a:effectLst/>
                <a:latin typeface="ヒラギノ角ゴ2"/>
                <a:ea typeface="ヒラギノ角ゴ2"/>
              </a:endParaRPr>
            </a:p>
          </p:txBody>
        </p:sp>
        <p:pic>
          <p:nvPicPr>
            <p:cNvPr id="2104" name="Picture 56"/>
            <p:cNvPicPr>
              <a:picLocks noChangeAspect="1" noChangeArrowheads="1"/>
            </p:cNvPicPr>
            <p:nvPr/>
          </p:nvPicPr>
          <p:blipFill>
            <a:blip r:embed="rId12" cstate="print">
              <a:extLst>
                <a:ext uri="{28A0092B-C50C-407E-A947-70E740481C1C}">
                  <a14:useLocalDpi xmlns:a14="http://schemas.microsoft.com/office/drawing/2010/main" val="0"/>
                </a:ext>
              </a:extLst>
            </a:blip>
            <a:srcRect l="24466" t="20079" r="23959" b="26802"/>
            <a:stretch>
              <a:fillRect/>
            </a:stretch>
          </p:blipFill>
          <p:spPr bwMode="auto">
            <a:xfrm>
              <a:off x="3444" y="4211"/>
              <a:ext cx="207" cy="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WordArt 57"/>
            <p:cNvSpPr>
              <a:spLocks noChangeArrowheads="1" noChangeShapeType="1" noTextEdit="1"/>
            </p:cNvSpPr>
            <p:nvPr/>
          </p:nvSpPr>
          <p:spPr bwMode="auto">
            <a:xfrm>
              <a:off x="3380" y="5325"/>
              <a:ext cx="1790" cy="299"/>
            </a:xfrm>
            <a:prstGeom prst="rect">
              <a:avLst/>
            </a:prstGeom>
            <a:extLs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4B4B4B"/>
                  </a:solidFill>
                  <a:effectLst/>
                  <a:latin typeface="ヒラギノ角ゴ2"/>
                  <a:ea typeface="ヒラギノ角ゴ2"/>
                </a:rPr>
                <a:t>■</a:t>
              </a:r>
              <a:r>
                <a:rPr lang="en-US" altLang="ja-JP" sz="1000" kern="10" spc="0">
                  <a:ln>
                    <a:noFill/>
                  </a:ln>
                  <a:solidFill>
                    <a:srgbClr val="4B4B4B"/>
                  </a:solidFill>
                  <a:effectLst/>
                  <a:latin typeface="ヒラギノ角ゴ2"/>
                  <a:ea typeface="ヒラギノ角ゴ2"/>
                </a:rPr>
                <a:t>LAN 2.5</a:t>
              </a:r>
              <a:r>
                <a:rPr lang="ja-JP" altLang="en-US" sz="1000" kern="10" spc="0">
                  <a:ln>
                    <a:noFill/>
                  </a:ln>
                  <a:solidFill>
                    <a:srgbClr val="4B4B4B"/>
                  </a:solidFill>
                  <a:effectLst/>
                  <a:latin typeface="ヒラギノ角ゴ2"/>
                  <a:ea typeface="ヒラギノ角ゴ2"/>
                </a:rPr>
                <a:t>ギガビット</a:t>
              </a:r>
              <a:r>
                <a:rPr lang="en-US" altLang="ja-JP" sz="1000" kern="10" spc="0">
                  <a:ln>
                    <a:noFill/>
                  </a:ln>
                  <a:solidFill>
                    <a:srgbClr val="4B4B4B"/>
                  </a:solidFill>
                  <a:effectLst/>
                  <a:latin typeface="ヒラギノ角ゴ2"/>
                  <a:ea typeface="ヒラギノ角ゴ2"/>
                </a:rPr>
                <a:t>×1 /Wi-Fi6E</a:t>
              </a:r>
            </a:p>
            <a:p>
              <a:pPr algn="l" rtl="0">
                <a:buNone/>
              </a:pPr>
              <a:r>
                <a:rPr lang="en-US" altLang="ja-JP" sz="1000" kern="10" spc="0">
                  <a:ln>
                    <a:noFill/>
                  </a:ln>
                  <a:solidFill>
                    <a:srgbClr val="4B4B4B"/>
                  </a:solidFill>
                  <a:effectLst/>
                  <a:latin typeface="ヒラギノ角ゴ2"/>
                  <a:ea typeface="ヒラギノ角ゴ2"/>
                </a:rPr>
                <a:t>■</a:t>
              </a:r>
              <a:r>
                <a:rPr lang="ja-JP" altLang="en-US" sz="1000" kern="10" spc="0">
                  <a:ln>
                    <a:noFill/>
                  </a:ln>
                  <a:solidFill>
                    <a:srgbClr val="4B4B4B"/>
                  </a:solidFill>
                  <a:effectLst/>
                  <a:latin typeface="ヒラギノ角ゴ2"/>
                  <a:ea typeface="ヒラギノ角ゴ2"/>
                </a:rPr>
                <a:t>サイズ </a:t>
              </a:r>
              <a:r>
                <a:rPr lang="en-US" altLang="ja-JP" sz="1000" kern="10" spc="0">
                  <a:ln>
                    <a:noFill/>
                  </a:ln>
                  <a:solidFill>
                    <a:srgbClr val="4B4B4B"/>
                  </a:solidFill>
                  <a:effectLst/>
                  <a:latin typeface="ヒラギノ角ゴ2"/>
                  <a:ea typeface="ヒラギノ角ゴ2"/>
                </a:rPr>
                <a:t>220(W)×506(H)×493(D) mm</a:t>
              </a:r>
            </a:p>
            <a:p>
              <a:pPr algn="l" rtl="0">
                <a:buNone/>
              </a:pPr>
              <a:r>
                <a:rPr lang="en-US" altLang="ja-JP" sz="1000" kern="10" spc="0">
                  <a:ln>
                    <a:noFill/>
                  </a:ln>
                  <a:solidFill>
                    <a:srgbClr val="4B4B4B"/>
                  </a:solidFill>
                  <a:effectLst/>
                  <a:latin typeface="ヒラギノ角ゴ2"/>
                  <a:ea typeface="ヒラギノ角ゴ2"/>
                </a:rPr>
                <a:t>■ 1</a:t>
              </a:r>
              <a:r>
                <a:rPr lang="ja-JP" altLang="en-US" sz="1000" kern="10" spc="0">
                  <a:ln>
                    <a:noFill/>
                  </a:ln>
                  <a:solidFill>
                    <a:srgbClr val="4B4B4B"/>
                  </a:solidFill>
                  <a:effectLst/>
                  <a:latin typeface="ヒラギノ角ゴ2"/>
                  <a:ea typeface="ヒラギノ角ゴ2"/>
                </a:rPr>
                <a:t>年間センドバック方式ハードウェア仕様</a:t>
              </a:r>
            </a:p>
          </p:txBody>
        </p:sp>
        <p:sp>
          <p:nvSpPr>
            <p:cNvPr id="30" name="WordArt 58"/>
            <p:cNvSpPr>
              <a:spLocks noChangeArrowheads="1" noChangeShapeType="1" noTextEdit="1"/>
            </p:cNvSpPr>
            <p:nvPr/>
          </p:nvSpPr>
          <p:spPr bwMode="auto">
            <a:xfrm>
              <a:off x="1239" y="5325"/>
              <a:ext cx="2103" cy="456"/>
            </a:xfrm>
            <a:prstGeom prst="rect">
              <a:avLst/>
            </a:prstGeom>
            <a:extLs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4B4B4B"/>
                  </a:solidFill>
                  <a:effectLst/>
                  <a:latin typeface="ヒラギノ角ゴ2"/>
                  <a:ea typeface="ヒラギノ角ゴ2"/>
                </a:rPr>
                <a:t>■</a:t>
              </a:r>
              <a:r>
                <a:rPr lang="en-US" altLang="ja-JP" sz="1000" kern="10" spc="0">
                  <a:ln>
                    <a:noFill/>
                  </a:ln>
                  <a:solidFill>
                    <a:srgbClr val="4B4B4B"/>
                  </a:solidFill>
                  <a:effectLst/>
                  <a:latin typeface="ヒラギノ角ゴ2"/>
                  <a:ea typeface="ヒラギノ角ゴ2"/>
                </a:rPr>
                <a:t>OS: Windows 11 Pro</a:t>
              </a:r>
            </a:p>
            <a:p>
              <a:pPr algn="l" rtl="0">
                <a:buNone/>
              </a:pPr>
              <a:r>
                <a:rPr lang="en-US" altLang="ja-JP" sz="1000" kern="10" spc="0">
                  <a:ln>
                    <a:noFill/>
                  </a:ln>
                  <a:solidFill>
                    <a:srgbClr val="4B4B4B"/>
                  </a:solidFill>
                  <a:effectLst/>
                  <a:latin typeface="ヒラギノ角ゴ2"/>
                  <a:ea typeface="ヒラギノ角ゴ2"/>
                </a:rPr>
                <a:t>■</a:t>
              </a:r>
              <a:r>
                <a:rPr lang="ja-JP" altLang="en-US" sz="1000" kern="10" spc="0">
                  <a:ln>
                    <a:noFill/>
                  </a:ln>
                  <a:solidFill>
                    <a:srgbClr val="4B4B4B"/>
                  </a:solidFill>
                  <a:effectLst/>
                  <a:latin typeface="ヒラギノ角ゴ2"/>
                  <a:ea typeface="ヒラギノ角ゴ2"/>
                </a:rPr>
                <a:t>光学ドライブ</a:t>
              </a:r>
              <a:r>
                <a:rPr lang="en-US" altLang="ja-JP" sz="1000" kern="10" spc="0">
                  <a:ln>
                    <a:noFill/>
                  </a:ln>
                  <a:solidFill>
                    <a:srgbClr val="4B4B4B"/>
                  </a:solidFill>
                  <a:effectLst/>
                  <a:latin typeface="ヒラギノ角ゴ2"/>
                  <a:ea typeface="ヒラギノ角ゴ2"/>
                </a:rPr>
                <a:t>: </a:t>
              </a:r>
              <a:r>
                <a:rPr lang="ja-JP" altLang="en-US" sz="1000" kern="10" spc="0">
                  <a:ln>
                    <a:noFill/>
                  </a:ln>
                  <a:solidFill>
                    <a:srgbClr val="4B4B4B"/>
                  </a:solidFill>
                  <a:effectLst/>
                  <a:latin typeface="ヒラギノ角ゴ2"/>
                  <a:ea typeface="ヒラギノ角ゴ2"/>
                </a:rPr>
                <a:t>非搭載</a:t>
              </a:r>
            </a:p>
            <a:p>
              <a:pPr algn="l" rtl="0">
                <a:buNone/>
              </a:pPr>
              <a:r>
                <a:rPr lang="ja-JP" altLang="en-US" sz="1000" kern="10" spc="0">
                  <a:ln>
                    <a:noFill/>
                  </a:ln>
                  <a:solidFill>
                    <a:srgbClr val="4B4B4B"/>
                  </a:solidFill>
                  <a:effectLst/>
                  <a:latin typeface="ヒラギノ角ゴ2"/>
                  <a:ea typeface="ヒラギノ角ゴ2"/>
                </a:rPr>
                <a:t>■チップセット インテル</a:t>
              </a:r>
              <a:r>
                <a:rPr lang="en-US" altLang="ja-JP" sz="1000" kern="10" spc="0">
                  <a:ln>
                    <a:noFill/>
                  </a:ln>
                  <a:solidFill>
                    <a:srgbClr val="4B4B4B"/>
                  </a:solidFill>
                  <a:effectLst/>
                  <a:latin typeface="ヒラギノ角ゴ2"/>
                  <a:ea typeface="ヒラギノ角ゴ2"/>
                </a:rPr>
                <a:t>Z790</a:t>
              </a:r>
            </a:p>
            <a:p>
              <a:pPr algn="l" rtl="0">
                <a:buNone/>
              </a:pPr>
              <a:r>
                <a:rPr lang="en-US" altLang="ja-JP" sz="1000" kern="10" spc="0">
                  <a:ln>
                    <a:noFill/>
                  </a:ln>
                  <a:solidFill>
                    <a:srgbClr val="4B4B4B"/>
                  </a:solidFill>
                  <a:effectLst/>
                  <a:latin typeface="ヒラギノ角ゴ2"/>
                  <a:ea typeface="ヒラギノ角ゴ2"/>
                </a:rPr>
                <a:t>■</a:t>
              </a:r>
              <a:r>
                <a:rPr lang="ja-JP" altLang="en-US" sz="1000" kern="10" spc="0">
                  <a:ln>
                    <a:noFill/>
                  </a:ln>
                  <a:solidFill>
                    <a:srgbClr val="4B4B4B"/>
                  </a:solidFill>
                  <a:effectLst/>
                  <a:latin typeface="ヒラギノ角ゴ2"/>
                  <a:ea typeface="ヒラギノ角ゴ2"/>
                </a:rPr>
                <a:t>電源 </a:t>
              </a:r>
              <a:r>
                <a:rPr lang="en-US" altLang="ja-JP" sz="1000" kern="10" spc="0">
                  <a:ln>
                    <a:noFill/>
                  </a:ln>
                  <a:solidFill>
                    <a:srgbClr val="4B4B4B"/>
                  </a:solidFill>
                  <a:effectLst/>
                  <a:latin typeface="ヒラギノ角ゴ2"/>
                  <a:ea typeface="ヒラギノ角ゴ2"/>
                </a:rPr>
                <a:t>1200W</a:t>
              </a:r>
              <a:r>
                <a:rPr lang="ja-JP" altLang="en-US" sz="1000" kern="10" spc="0">
                  <a:ln>
                    <a:noFill/>
                  </a:ln>
                  <a:solidFill>
                    <a:srgbClr val="4B4B4B"/>
                  </a:solidFill>
                  <a:effectLst/>
                  <a:latin typeface="ヒラギノ角ゴ2"/>
                  <a:ea typeface="ヒラギノ角ゴ2"/>
                </a:rPr>
                <a:t>（</a:t>
              </a:r>
              <a:r>
                <a:rPr lang="en-US" altLang="ja-JP" sz="1000" kern="10" spc="0">
                  <a:ln>
                    <a:noFill/>
                  </a:ln>
                  <a:solidFill>
                    <a:srgbClr val="4B4B4B"/>
                  </a:solidFill>
                  <a:effectLst/>
                  <a:latin typeface="ヒラギノ角ゴ2"/>
                  <a:ea typeface="ヒラギノ角ゴ2"/>
                </a:rPr>
                <a:t>80Plus PLATINUM</a:t>
              </a:r>
              <a:r>
                <a:rPr lang="ja-JP" altLang="en-US" sz="1000" kern="10" spc="0">
                  <a:ln>
                    <a:noFill/>
                  </a:ln>
                  <a:solidFill>
                    <a:srgbClr val="4B4B4B"/>
                  </a:solidFill>
                  <a:effectLst/>
                  <a:latin typeface="ヒラギノ角ゴ2"/>
                  <a:ea typeface="ヒラギノ角ゴ2"/>
                </a:rPr>
                <a:t>認証）</a:t>
              </a:r>
            </a:p>
          </p:txBody>
        </p:sp>
        <p:grpSp>
          <p:nvGrpSpPr>
            <p:cNvPr id="34" name="Group 62"/>
            <p:cNvGrpSpPr>
              <a:grpSpLocks/>
            </p:cNvGrpSpPr>
            <p:nvPr/>
          </p:nvGrpSpPr>
          <p:grpSpPr bwMode="auto">
            <a:xfrm>
              <a:off x="6671" y="10051"/>
              <a:ext cx="1378" cy="365"/>
              <a:chOff x="1116" y="10962"/>
              <a:chExt cx="1828" cy="1008"/>
            </a:xfrm>
          </p:grpSpPr>
          <p:sp>
            <p:nvSpPr>
              <p:cNvPr id="2410" name="Rectangle 63"/>
              <p:cNvSpPr>
                <a:spLocks noChangeArrowheads="1"/>
              </p:cNvSpPr>
              <p:nvPr/>
            </p:nvSpPr>
            <p:spPr bwMode="auto">
              <a:xfrm>
                <a:off x="1116" y="10962"/>
                <a:ext cx="1828" cy="1008"/>
              </a:xfrm>
              <a:prstGeom prst="rect">
                <a:avLst/>
              </a:prstGeom>
              <a:solidFill>
                <a:srgbClr val="FFFFFF"/>
              </a:solidFill>
              <a:ln w="9525">
                <a:solidFill>
                  <a:srgbClr val="000000"/>
                </a:solidFill>
                <a:miter lim="800000"/>
                <a:headEnd/>
                <a:tailEnd/>
              </a:ln>
            </p:spPr>
            <p:txBody>
              <a:bodyPr vert="horz" wrap="square" lIns="74295" tIns="8890" rIns="74295" bIns="8890" numCol="1" anchor="t" anchorCtr="0" compatLnSpc="1">
                <a:prstTxWarp prst="textNoShape">
                  <a:avLst/>
                </a:prstTxWarp>
              </a:bodyPr>
              <a:lstStyle/>
              <a:p>
                <a:endParaRPr lang="ja-JP" altLang="en-US"/>
              </a:p>
            </p:txBody>
          </p:sp>
          <p:sp>
            <p:nvSpPr>
              <p:cNvPr id="2411" name="WordArt 64"/>
              <p:cNvSpPr>
                <a:spLocks noChangeArrowheads="1" noChangeShapeType="1" noTextEdit="1"/>
              </p:cNvSpPr>
              <p:nvPr/>
            </p:nvSpPr>
            <p:spPr bwMode="auto">
              <a:xfrm>
                <a:off x="1463" y="11116"/>
                <a:ext cx="1133" cy="701"/>
              </a:xfrm>
              <a:prstGeom prst="rect">
                <a:avLst/>
              </a:prstGeom>
              <a:extLst>
                <a:ext uri="{91240B29-F687-4F45-9708-019B960494DF}">
                  <a14:hiddenLine xmlns:a14="http://schemas.microsoft.com/office/drawing/2010/main" w="15240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3600" kern="10" spc="0">
                    <a:ln>
                      <a:noFill/>
                    </a:ln>
                    <a:solidFill>
                      <a:srgbClr val="272727"/>
                    </a:solidFill>
                    <a:effectLst/>
                    <a:latin typeface="ヒラギノ角ゴ6"/>
                    <a:ea typeface="ヒラギノ角ゴ6"/>
                  </a:rPr>
                  <a:t>各種カスタマイズ</a:t>
                </a:r>
              </a:p>
              <a:p>
                <a:pPr algn="l" rtl="0">
                  <a:buNone/>
                </a:pPr>
                <a:r>
                  <a:rPr lang="ja-JP" altLang="en-US" sz="3600" kern="10" spc="0">
                    <a:ln>
                      <a:noFill/>
                    </a:ln>
                    <a:solidFill>
                      <a:srgbClr val="272727"/>
                    </a:solidFill>
                    <a:effectLst/>
                    <a:latin typeface="ヒラギノ角ゴ6"/>
                    <a:ea typeface="ヒラギノ角ゴ6"/>
                  </a:rPr>
                  <a:t>も承ります</a:t>
                </a:r>
              </a:p>
            </p:txBody>
          </p:sp>
        </p:grpSp>
        <p:sp>
          <p:nvSpPr>
            <p:cNvPr id="35" name="WordArt 65"/>
            <p:cNvSpPr>
              <a:spLocks noChangeArrowheads="1" noChangeShapeType="1" noTextEdit="1"/>
            </p:cNvSpPr>
            <p:nvPr/>
          </p:nvSpPr>
          <p:spPr bwMode="auto">
            <a:xfrm>
              <a:off x="949" y="10046"/>
              <a:ext cx="3206" cy="375"/>
            </a:xfrm>
            <a:prstGeom prst="rect">
              <a:avLst/>
            </a:prstGeom>
            <a:extLst>
              <a:ext uri="{91240B29-F687-4F45-9708-019B960494DF}">
                <a14:hiddenLine xmlns:a14="http://schemas.microsoft.com/office/drawing/2010/main" w="5715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en-US" altLang="ja-JP" sz="1000" kern="10" spc="0">
                  <a:ln>
                    <a:noFill/>
                  </a:ln>
                  <a:solidFill>
                    <a:srgbClr val="292929"/>
                  </a:solidFill>
                  <a:effectLst/>
                  <a:latin typeface="ヒラギノ角ゴ4"/>
                  <a:ea typeface="ヒラギノ角ゴ4"/>
                </a:rPr>
                <a:t>Applied CERVO-GraceAL</a:t>
              </a:r>
            </a:p>
            <a:p>
              <a:pPr algn="l" rtl="0">
                <a:buNone/>
              </a:pPr>
              <a:r>
                <a:rPr lang="en-US" altLang="ja-JP" sz="1000" kern="10" spc="0">
                  <a:ln>
                    <a:noFill/>
                  </a:ln>
                  <a:solidFill>
                    <a:srgbClr val="292929"/>
                  </a:solidFill>
                  <a:effectLst/>
                  <a:latin typeface="ヒラギノ角ゴ4"/>
                  <a:ea typeface="ヒラギノ角ゴ4"/>
                </a:rPr>
                <a:t>WST-XW93475XS3N4TTNVM/RTX4090</a:t>
              </a:r>
              <a:endParaRPr lang="ja-JP" altLang="en-US" sz="1000" kern="10" spc="0">
                <a:ln>
                  <a:noFill/>
                </a:ln>
                <a:solidFill>
                  <a:srgbClr val="292929"/>
                </a:solidFill>
                <a:effectLst/>
                <a:latin typeface="ヒラギノ角ゴ4"/>
                <a:ea typeface="ヒラギノ角ゴ4"/>
              </a:endParaRPr>
            </a:p>
          </p:txBody>
        </p:sp>
        <p:cxnSp>
          <p:nvCxnSpPr>
            <p:cNvPr id="2114" name="AutoShape 66"/>
            <p:cNvCxnSpPr>
              <a:cxnSpLocks noChangeShapeType="1"/>
            </p:cNvCxnSpPr>
            <p:nvPr/>
          </p:nvCxnSpPr>
          <p:spPr bwMode="auto">
            <a:xfrm>
              <a:off x="949" y="9921"/>
              <a:ext cx="6940"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36" name="Rectangle 67"/>
            <p:cNvSpPr>
              <a:spLocks noChangeArrowheads="1"/>
            </p:cNvSpPr>
            <p:nvPr/>
          </p:nvSpPr>
          <p:spPr bwMode="auto">
            <a:xfrm>
              <a:off x="636" y="6897"/>
              <a:ext cx="10793" cy="704"/>
            </a:xfrm>
            <a:prstGeom prst="rect">
              <a:avLst/>
            </a:prstGeom>
            <a:solidFill>
              <a:srgbClr val="548D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sp>
          <p:nvSpPr>
            <p:cNvPr id="37" name="WordArt 68"/>
            <p:cNvSpPr>
              <a:spLocks noChangeArrowheads="1" noChangeShapeType="1" noTextEdit="1"/>
            </p:cNvSpPr>
            <p:nvPr/>
          </p:nvSpPr>
          <p:spPr bwMode="auto">
            <a:xfrm>
              <a:off x="1099" y="7111"/>
              <a:ext cx="6607" cy="379"/>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en-US" altLang="ja-JP" sz="800" kern="10" spc="0">
                  <a:ln>
                    <a:noFill/>
                  </a:ln>
                  <a:solidFill>
                    <a:srgbClr val="FFFFFF"/>
                  </a:solidFill>
                  <a:effectLst/>
                  <a:latin typeface="ヒラギノ角ゴ6"/>
                  <a:ea typeface="ヒラギノ角ゴ6"/>
                </a:rPr>
                <a:t>intel Xeon W9/RTX4090</a:t>
              </a:r>
              <a:r>
                <a:rPr lang="ja-JP" altLang="en-US" sz="800" kern="10" spc="0">
                  <a:ln>
                    <a:noFill/>
                  </a:ln>
                  <a:solidFill>
                    <a:srgbClr val="FFFFFF"/>
                  </a:solidFill>
                  <a:effectLst/>
                  <a:latin typeface="ヒラギノ角ゴ6"/>
                  <a:ea typeface="ヒラギノ角ゴ6"/>
                </a:rPr>
                <a:t>搭載モデル</a:t>
              </a:r>
            </a:p>
          </p:txBody>
        </p:sp>
        <p:pic>
          <p:nvPicPr>
            <p:cNvPr id="2117" name="Picture 69" descr="終息】NE Platinum | 株式会社リンクスインターナショナル"/>
            <p:cNvPicPr>
              <a:picLocks noChangeAspect="1" noChangeArrowheads="1"/>
            </p:cNvPicPr>
            <p:nvPr/>
          </p:nvPicPr>
          <p:blipFill>
            <a:blip r:embed="rId5" r:link="rId6" cstate="print">
              <a:extLst>
                <a:ext uri="{28A0092B-C50C-407E-A947-70E740481C1C}">
                  <a14:useLocalDpi xmlns:a14="http://schemas.microsoft.com/office/drawing/2010/main" val="0"/>
                </a:ext>
              </a:extLst>
            </a:blip>
            <a:srcRect l="17613" t="6778" r="18163" b="6699"/>
            <a:stretch>
              <a:fillRect/>
            </a:stretch>
          </p:blipFill>
          <p:spPr bwMode="auto">
            <a:xfrm>
              <a:off x="5562" y="8815"/>
              <a:ext cx="636" cy="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18" name="Picture 70"/>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457" y="7859"/>
              <a:ext cx="857" cy="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8" name="グループ化 17"/>
            <p:cNvGrpSpPr>
              <a:grpSpLocks/>
            </p:cNvGrpSpPr>
            <p:nvPr/>
          </p:nvGrpSpPr>
          <p:grpSpPr bwMode="auto">
            <a:xfrm>
              <a:off x="6328" y="8876"/>
              <a:ext cx="986" cy="767"/>
              <a:chOff x="0" y="0"/>
              <a:chExt cx="4330576" cy="3363338"/>
            </a:xfrm>
          </p:grpSpPr>
          <p:sp>
            <p:nvSpPr>
              <p:cNvPr id="2408" name="グラフィックス 13"/>
              <p:cNvSpPr>
                <a:spLocks/>
              </p:cNvSpPr>
              <p:nvPr/>
            </p:nvSpPr>
            <p:spPr bwMode="auto">
              <a:xfrm>
                <a:off x="0" y="2549044"/>
                <a:ext cx="4330576" cy="814294"/>
              </a:xfrm>
              <a:custGeom>
                <a:avLst/>
                <a:gdLst>
                  <a:gd name="T0" fmla="*/ 1800919 w 5814698"/>
                  <a:gd name="T1" fmla="*/ 1108 h 814294"/>
                  <a:gd name="T2" fmla="*/ 1801005 w 5814698"/>
                  <a:gd name="T3" fmla="*/ 814294 h 814294"/>
                  <a:gd name="T4" fmla="*/ 2029894 w 5814698"/>
                  <a:gd name="T5" fmla="*/ 814294 h 814294"/>
                  <a:gd name="T6" fmla="*/ 2029894 w 5814698"/>
                  <a:gd name="T7" fmla="*/ 1129 h 814294"/>
                  <a:gd name="T8" fmla="*/ 1800919 w 5814698"/>
                  <a:gd name="T9" fmla="*/ 1129 h 814294"/>
                  <a:gd name="T10" fmla="*/ 0 w 5814698"/>
                  <a:gd name="T11" fmla="*/ 22 h 814294"/>
                  <a:gd name="T12" fmla="*/ 0 w 5814698"/>
                  <a:gd name="T13" fmla="*/ 814294 h 814294"/>
                  <a:gd name="T14" fmla="*/ 230967 w 5814698"/>
                  <a:gd name="T15" fmla="*/ 814294 h 814294"/>
                  <a:gd name="T16" fmla="*/ 230967 w 5814698"/>
                  <a:gd name="T17" fmla="*/ 195987 h 814294"/>
                  <a:gd name="T18" fmla="*/ 409898 w 5814698"/>
                  <a:gd name="T19" fmla="*/ 196052 h 814294"/>
                  <a:gd name="T20" fmla="*/ 539934 w 5814698"/>
                  <a:gd name="T21" fmla="*/ 241410 h 814294"/>
                  <a:gd name="T22" fmla="*/ 590930 w 5814698"/>
                  <a:gd name="T23" fmla="*/ 456730 h 814294"/>
                  <a:gd name="T24" fmla="*/ 590930 w 5814698"/>
                  <a:gd name="T25" fmla="*/ 814294 h 814294"/>
                  <a:gd name="T26" fmla="*/ 814707 w 5814698"/>
                  <a:gd name="T27" fmla="*/ 814294 h 814294"/>
                  <a:gd name="T28" fmla="*/ 814707 w 5814698"/>
                  <a:gd name="T29" fmla="*/ 364407 h 814294"/>
                  <a:gd name="T30" fmla="*/ 411068 w 5814698"/>
                  <a:gd name="T31" fmla="*/ 0 h 814294"/>
                  <a:gd name="T32" fmla="*/ 0 w 5814698"/>
                  <a:gd name="T33" fmla="*/ 0 h 814294"/>
                  <a:gd name="T34" fmla="*/ 2169522 w 5814698"/>
                  <a:gd name="T35" fmla="*/ 1129 h 814294"/>
                  <a:gd name="T36" fmla="*/ 2169522 w 5814698"/>
                  <a:gd name="T37" fmla="*/ 814294 h 814294"/>
                  <a:gd name="T38" fmla="*/ 2540853 w 5814698"/>
                  <a:gd name="T39" fmla="*/ 814294 h 814294"/>
                  <a:gd name="T40" fmla="*/ 2873076 w 5814698"/>
                  <a:gd name="T41" fmla="*/ 707286 h 814294"/>
                  <a:gd name="T42" fmla="*/ 2954346 w 5814698"/>
                  <a:gd name="T43" fmla="*/ 416651 h 814294"/>
                  <a:gd name="T44" fmla="*/ 2880244 w 5814698"/>
                  <a:gd name="T45" fmla="*/ 136878 h 814294"/>
                  <a:gd name="T46" fmla="*/ 2490832 w 5814698"/>
                  <a:gd name="T47" fmla="*/ 1129 h 814294"/>
                  <a:gd name="T48" fmla="*/ 2396612 w 5814698"/>
                  <a:gd name="T49" fmla="*/ 178174 h 814294"/>
                  <a:gd name="T50" fmla="*/ 2495054 w 5814698"/>
                  <a:gd name="T51" fmla="*/ 178174 h 814294"/>
                  <a:gd name="T52" fmla="*/ 2730222 w 5814698"/>
                  <a:gd name="T53" fmla="*/ 409439 h 814294"/>
                  <a:gd name="T54" fmla="*/ 2495054 w 5814698"/>
                  <a:gd name="T55" fmla="*/ 640726 h 814294"/>
                  <a:gd name="T56" fmla="*/ 2396612 w 5814698"/>
                  <a:gd name="T57" fmla="*/ 640726 h 814294"/>
                  <a:gd name="T58" fmla="*/ 2396612 w 5814698"/>
                  <a:gd name="T59" fmla="*/ 178195 h 814294"/>
                  <a:gd name="T60" fmla="*/ 1470839 w 5814698"/>
                  <a:gd name="T61" fmla="*/ 1129 h 814294"/>
                  <a:gd name="T62" fmla="*/ 1279781 w 5814698"/>
                  <a:gd name="T63" fmla="*/ 645613 h 814294"/>
                  <a:gd name="T64" fmla="*/ 1096693 w 5814698"/>
                  <a:gd name="T65" fmla="*/ 1173 h 814294"/>
                  <a:gd name="T66" fmla="*/ 849571 w 5814698"/>
                  <a:gd name="T67" fmla="*/ 1129 h 814294"/>
                  <a:gd name="T68" fmla="*/ 1111028 w 5814698"/>
                  <a:gd name="T69" fmla="*/ 814294 h 814294"/>
                  <a:gd name="T70" fmla="*/ 1440999 w 5814698"/>
                  <a:gd name="T71" fmla="*/ 814294 h 814294"/>
                  <a:gd name="T72" fmla="*/ 1704513 w 5814698"/>
                  <a:gd name="T73" fmla="*/ 1129 h 814294"/>
                  <a:gd name="T74" fmla="*/ 1470861 w 5814698"/>
                  <a:gd name="T75" fmla="*/ 1129 h 814294"/>
                  <a:gd name="T76" fmla="*/ 3060865 w 5814698"/>
                  <a:gd name="T77" fmla="*/ 814294 h 814294"/>
                  <a:gd name="T78" fmla="*/ 3289839 w 5814698"/>
                  <a:gd name="T79" fmla="*/ 814294 h 814294"/>
                  <a:gd name="T80" fmla="*/ 3289839 w 5814698"/>
                  <a:gd name="T81" fmla="*/ 1195 h 814294"/>
                  <a:gd name="T82" fmla="*/ 3060822 w 5814698"/>
                  <a:gd name="T83" fmla="*/ 1129 h 814294"/>
                  <a:gd name="T84" fmla="*/ 3702639 w 5814698"/>
                  <a:gd name="T85" fmla="*/ 1412 h 814294"/>
                  <a:gd name="T86" fmla="*/ 3382954 w 5814698"/>
                  <a:gd name="T87" fmla="*/ 814012 h 814294"/>
                  <a:gd name="T88" fmla="*/ 3608702 w 5814698"/>
                  <a:gd name="T89" fmla="*/ 814012 h 814294"/>
                  <a:gd name="T90" fmla="*/ 3659287 w 5814698"/>
                  <a:gd name="T91" fmla="*/ 670378 h 814294"/>
                  <a:gd name="T92" fmla="*/ 4037591 w 5814698"/>
                  <a:gd name="T93" fmla="*/ 670378 h 814294"/>
                  <a:gd name="T94" fmla="*/ 4085447 w 5814698"/>
                  <a:gd name="T95" fmla="*/ 814012 h 814294"/>
                  <a:gd name="T96" fmla="*/ 4330577 w 5814698"/>
                  <a:gd name="T97" fmla="*/ 814012 h 814294"/>
                  <a:gd name="T98" fmla="*/ 4008444 w 5814698"/>
                  <a:gd name="T99" fmla="*/ 1347 h 814294"/>
                  <a:gd name="T100" fmla="*/ 3702639 w 5814698"/>
                  <a:gd name="T101" fmla="*/ 1434 h 814294"/>
                  <a:gd name="T102" fmla="*/ 3851254 w 5814698"/>
                  <a:gd name="T103" fmla="*/ 149673 h 814294"/>
                  <a:gd name="T104" fmla="*/ 3989929 w 5814698"/>
                  <a:gd name="T105" fmla="*/ 530350 h 814294"/>
                  <a:gd name="T106" fmla="*/ 3708205 w 5814698"/>
                  <a:gd name="T107" fmla="*/ 530350 h 81429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5814698" h="814294">
                    <a:moveTo>
                      <a:pt x="2418108" y="1108"/>
                    </a:moveTo>
                    <a:lnTo>
                      <a:pt x="2418224" y="814294"/>
                    </a:lnTo>
                    <a:lnTo>
                      <a:pt x="2725554" y="814294"/>
                    </a:lnTo>
                    <a:lnTo>
                      <a:pt x="2725554" y="1129"/>
                    </a:lnTo>
                    <a:lnTo>
                      <a:pt x="2418108" y="1129"/>
                    </a:lnTo>
                    <a:lnTo>
                      <a:pt x="2418108" y="1108"/>
                    </a:lnTo>
                    <a:close/>
                    <a:moveTo>
                      <a:pt x="0" y="22"/>
                    </a:moveTo>
                    <a:lnTo>
                      <a:pt x="0" y="814294"/>
                    </a:lnTo>
                    <a:lnTo>
                      <a:pt x="310121" y="814294"/>
                    </a:lnTo>
                    <a:lnTo>
                      <a:pt x="310121" y="195987"/>
                    </a:lnTo>
                    <a:lnTo>
                      <a:pt x="550373" y="196052"/>
                    </a:lnTo>
                    <a:cubicBezTo>
                      <a:pt x="629954" y="196052"/>
                      <a:pt x="686622" y="210845"/>
                      <a:pt x="724973" y="241410"/>
                    </a:cubicBezTo>
                    <a:cubicBezTo>
                      <a:pt x="773616" y="280121"/>
                      <a:pt x="793446" y="342531"/>
                      <a:pt x="793446" y="456730"/>
                    </a:cubicBezTo>
                    <a:lnTo>
                      <a:pt x="793446" y="814294"/>
                    </a:lnTo>
                    <a:lnTo>
                      <a:pt x="1093914" y="814294"/>
                    </a:lnTo>
                    <a:lnTo>
                      <a:pt x="1093914" y="364407"/>
                    </a:lnTo>
                    <a:cubicBezTo>
                      <a:pt x="1093914" y="43316"/>
                      <a:pt x="819963" y="0"/>
                      <a:pt x="551944" y="0"/>
                    </a:cubicBezTo>
                    <a:lnTo>
                      <a:pt x="0" y="0"/>
                    </a:lnTo>
                    <a:lnTo>
                      <a:pt x="0" y="22"/>
                    </a:lnTo>
                    <a:close/>
                    <a:moveTo>
                      <a:pt x="2913034" y="1129"/>
                    </a:moveTo>
                    <a:lnTo>
                      <a:pt x="2913034" y="814294"/>
                    </a:lnTo>
                    <a:lnTo>
                      <a:pt x="3411623" y="814294"/>
                    </a:lnTo>
                    <a:cubicBezTo>
                      <a:pt x="3677259" y="814294"/>
                      <a:pt x="3763933" y="781275"/>
                      <a:pt x="3857702" y="707286"/>
                    </a:cubicBezTo>
                    <a:cubicBezTo>
                      <a:pt x="3923995" y="655324"/>
                      <a:pt x="3966823" y="541277"/>
                      <a:pt x="3966823" y="416651"/>
                    </a:cubicBezTo>
                    <a:cubicBezTo>
                      <a:pt x="3966823" y="302365"/>
                      <a:pt x="3930566" y="200375"/>
                      <a:pt x="3867326" y="136878"/>
                    </a:cubicBezTo>
                    <a:cubicBezTo>
                      <a:pt x="3753437" y="23331"/>
                      <a:pt x="3589363" y="1129"/>
                      <a:pt x="3344459" y="1129"/>
                    </a:cubicBezTo>
                    <a:lnTo>
                      <a:pt x="2913034" y="1129"/>
                    </a:lnTo>
                    <a:close/>
                    <a:moveTo>
                      <a:pt x="3217950" y="178174"/>
                    </a:moveTo>
                    <a:lnTo>
                      <a:pt x="3350128" y="178174"/>
                    </a:lnTo>
                    <a:cubicBezTo>
                      <a:pt x="3541853" y="178174"/>
                      <a:pt x="3665890" y="242518"/>
                      <a:pt x="3665890" y="409439"/>
                    </a:cubicBezTo>
                    <a:cubicBezTo>
                      <a:pt x="3665890" y="576404"/>
                      <a:pt x="3541853" y="640726"/>
                      <a:pt x="3350128" y="640726"/>
                    </a:cubicBezTo>
                    <a:lnTo>
                      <a:pt x="3217950" y="640726"/>
                    </a:lnTo>
                    <a:lnTo>
                      <a:pt x="3217950" y="178195"/>
                    </a:lnTo>
                    <a:lnTo>
                      <a:pt x="3217950" y="178174"/>
                    </a:lnTo>
                    <a:close/>
                    <a:moveTo>
                      <a:pt x="1974907" y="1129"/>
                    </a:moveTo>
                    <a:lnTo>
                      <a:pt x="1718372" y="645613"/>
                    </a:lnTo>
                    <a:lnTo>
                      <a:pt x="1472538" y="1173"/>
                    </a:lnTo>
                    <a:lnTo>
                      <a:pt x="1140726" y="1129"/>
                    </a:lnTo>
                    <a:lnTo>
                      <a:pt x="1491786" y="814294"/>
                    </a:lnTo>
                    <a:lnTo>
                      <a:pt x="1934841" y="814294"/>
                    </a:lnTo>
                    <a:lnTo>
                      <a:pt x="2288663" y="1129"/>
                    </a:lnTo>
                    <a:lnTo>
                      <a:pt x="1974936" y="1129"/>
                    </a:lnTo>
                    <a:lnTo>
                      <a:pt x="1974907" y="1129"/>
                    </a:lnTo>
                    <a:close/>
                    <a:moveTo>
                      <a:pt x="4109847" y="814294"/>
                    </a:moveTo>
                    <a:lnTo>
                      <a:pt x="4417293" y="814294"/>
                    </a:lnTo>
                    <a:lnTo>
                      <a:pt x="4417293" y="1195"/>
                    </a:lnTo>
                    <a:lnTo>
                      <a:pt x="4109789" y="1129"/>
                    </a:lnTo>
                    <a:lnTo>
                      <a:pt x="4109847" y="814294"/>
                    </a:lnTo>
                    <a:close/>
                    <a:moveTo>
                      <a:pt x="4971562" y="1412"/>
                    </a:moveTo>
                    <a:lnTo>
                      <a:pt x="4542318" y="814012"/>
                    </a:lnTo>
                    <a:lnTo>
                      <a:pt x="4845432" y="814012"/>
                    </a:lnTo>
                    <a:lnTo>
                      <a:pt x="4913353" y="670378"/>
                    </a:lnTo>
                    <a:lnTo>
                      <a:pt x="5421305" y="670378"/>
                    </a:lnTo>
                    <a:lnTo>
                      <a:pt x="5485562" y="814012"/>
                    </a:lnTo>
                    <a:lnTo>
                      <a:pt x="5814699" y="814012"/>
                    </a:lnTo>
                    <a:lnTo>
                      <a:pt x="5382169" y="1347"/>
                    </a:lnTo>
                    <a:lnTo>
                      <a:pt x="4971562" y="1434"/>
                    </a:lnTo>
                    <a:lnTo>
                      <a:pt x="4971562" y="1412"/>
                    </a:lnTo>
                    <a:close/>
                    <a:moveTo>
                      <a:pt x="5171109" y="149673"/>
                    </a:moveTo>
                    <a:lnTo>
                      <a:pt x="5357309" y="530350"/>
                    </a:lnTo>
                    <a:lnTo>
                      <a:pt x="4979035" y="530350"/>
                    </a:lnTo>
                    <a:lnTo>
                      <a:pt x="5171109" y="149673"/>
                    </a:lnTo>
                    <a:close/>
                  </a:path>
                </a:pathLst>
              </a:custGeom>
              <a:solidFill>
                <a:srgbClr val="1A1919"/>
              </a:solidFill>
              <a:ln>
                <a:noFill/>
              </a:ln>
              <a:extLst>
                <a:ext uri="{91240B29-F687-4F45-9708-019B960494DF}">
                  <a14:hiddenLine xmlns:a14="http://schemas.microsoft.com/office/drawing/2010/main" w="29051" cap="flat">
                    <a:solidFill>
                      <a:srgbClr val="000000"/>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endParaRPr lang="ja-JP" altLang="en-US"/>
              </a:p>
            </p:txBody>
          </p:sp>
          <p:sp>
            <p:nvSpPr>
              <p:cNvPr id="2409" name="グラフィックス 13"/>
              <p:cNvSpPr>
                <a:spLocks/>
              </p:cNvSpPr>
              <p:nvPr/>
            </p:nvSpPr>
            <p:spPr bwMode="auto">
              <a:xfrm>
                <a:off x="282656" y="0"/>
                <a:ext cx="3257964" cy="2162761"/>
              </a:xfrm>
              <a:custGeom>
                <a:avLst/>
                <a:gdLst>
                  <a:gd name="T0" fmla="*/ 1215598 w 4374493"/>
                  <a:gd name="T1" fmla="*/ 645353 h 2162761"/>
                  <a:gd name="T2" fmla="*/ 1215598 w 4374493"/>
                  <a:gd name="T3" fmla="*/ 449996 h 2162761"/>
                  <a:gd name="T4" fmla="*/ 1273047 w 4374493"/>
                  <a:gd name="T5" fmla="*/ 447042 h 2162761"/>
                  <a:gd name="T6" fmla="*/ 2155100 w 4374493"/>
                  <a:gd name="T7" fmla="*/ 906140 h 2162761"/>
                  <a:gd name="T8" fmla="*/ 1373047 w 4374493"/>
                  <a:gd name="T9" fmla="*/ 1431972 h 2162761"/>
                  <a:gd name="T10" fmla="*/ 1215598 w 4374493"/>
                  <a:gd name="T11" fmla="*/ 1406730 h 2162761"/>
                  <a:gd name="T12" fmla="*/ 1215598 w 4374493"/>
                  <a:gd name="T13" fmla="*/ 814338 h 2162761"/>
                  <a:gd name="T14" fmla="*/ 1589311 w 4374493"/>
                  <a:gd name="T15" fmla="*/ 1139795 h 2162761"/>
                  <a:gd name="T16" fmla="*/ 1866554 w 4374493"/>
                  <a:gd name="T17" fmla="*/ 905293 h 2162761"/>
                  <a:gd name="T18" fmla="*/ 1323025 w 4374493"/>
                  <a:gd name="T19" fmla="*/ 639010 h 2162761"/>
                  <a:gd name="T20" fmla="*/ 1215598 w 4374493"/>
                  <a:gd name="T21" fmla="*/ 645353 h 2162761"/>
                  <a:gd name="T22" fmla="*/ 1215598 w 4374493"/>
                  <a:gd name="T23" fmla="*/ 22 h 2162761"/>
                  <a:gd name="T24" fmla="*/ 1215598 w 4374493"/>
                  <a:gd name="T25" fmla="*/ 291830 h 2162761"/>
                  <a:gd name="T26" fmla="*/ 1273047 w 4374493"/>
                  <a:gd name="T27" fmla="*/ 288397 h 2162761"/>
                  <a:gd name="T28" fmla="*/ 2496288 w 4374493"/>
                  <a:gd name="T29" fmla="*/ 897777 h 2162761"/>
                  <a:gd name="T30" fmla="*/ 1364581 w 4374493"/>
                  <a:gd name="T31" fmla="*/ 1573890 h 2162761"/>
                  <a:gd name="T32" fmla="*/ 1215598 w 4374493"/>
                  <a:gd name="T33" fmla="*/ 1560725 h 2162761"/>
                  <a:gd name="T34" fmla="*/ 1215598 w 4374493"/>
                  <a:gd name="T35" fmla="*/ 1741093 h 2162761"/>
                  <a:gd name="T36" fmla="*/ 1339678 w 4374493"/>
                  <a:gd name="T37" fmla="*/ 1749174 h 2162761"/>
                  <a:gd name="T38" fmla="*/ 2641937 w 4374493"/>
                  <a:gd name="T39" fmla="*/ 1148071 h 2162761"/>
                  <a:gd name="T40" fmla="*/ 3012228 w 4374493"/>
                  <a:gd name="T41" fmla="*/ 1373515 h 2162761"/>
                  <a:gd name="T42" fmla="*/ 1347929 w 4374493"/>
                  <a:gd name="T43" fmla="*/ 1916160 h 2162761"/>
                  <a:gd name="T44" fmla="*/ 1215598 w 4374493"/>
                  <a:gd name="T45" fmla="*/ 1909252 h 2162761"/>
                  <a:gd name="T46" fmla="*/ 1215598 w 4374493"/>
                  <a:gd name="T47" fmla="*/ 2162762 h 2162761"/>
                  <a:gd name="T48" fmla="*/ 3257965 w 4374493"/>
                  <a:gd name="T49" fmla="*/ 2162762 h 2162761"/>
                  <a:gd name="T50" fmla="*/ 3257965 w 4374493"/>
                  <a:gd name="T51" fmla="*/ 0 h 2162761"/>
                  <a:gd name="T52" fmla="*/ 1215619 w 4374493"/>
                  <a:gd name="T53" fmla="*/ 0 h 2162761"/>
                  <a:gd name="T54" fmla="*/ 1215598 w 4374493"/>
                  <a:gd name="T55" fmla="*/ 1406730 h 2162761"/>
                  <a:gd name="T56" fmla="*/ 1215598 w 4374493"/>
                  <a:gd name="T57" fmla="*/ 1560747 h 2162761"/>
                  <a:gd name="T58" fmla="*/ 580644 w 4374493"/>
                  <a:gd name="T59" fmla="*/ 953583 h 2162761"/>
                  <a:gd name="T60" fmla="*/ 1215598 w 4374493"/>
                  <a:gd name="T61" fmla="*/ 645353 h 2162761"/>
                  <a:gd name="T62" fmla="*/ 1215598 w 4374493"/>
                  <a:gd name="T63" fmla="*/ 814338 h 2162761"/>
                  <a:gd name="T64" fmla="*/ 1214818 w 4374493"/>
                  <a:gd name="T65" fmla="*/ 814251 h 2162761"/>
                  <a:gd name="T66" fmla="*/ 844353 w 4374493"/>
                  <a:gd name="T67" fmla="*/ 984126 h 2162761"/>
                  <a:gd name="T68" fmla="*/ 1215598 w 4374493"/>
                  <a:gd name="T69" fmla="*/ 1406730 h 2162761"/>
                  <a:gd name="T70" fmla="*/ 332873 w 4374493"/>
                  <a:gd name="T71" fmla="*/ 931100 h 2162761"/>
                  <a:gd name="T72" fmla="*/ 1215598 w 4374493"/>
                  <a:gd name="T73" fmla="*/ 449974 h 2162761"/>
                  <a:gd name="T74" fmla="*/ 1215598 w 4374493"/>
                  <a:gd name="T75" fmla="*/ 291830 h 2162761"/>
                  <a:gd name="T76" fmla="*/ 0 w 4374493"/>
                  <a:gd name="T77" fmla="*/ 897755 h 2162761"/>
                  <a:gd name="T78" fmla="*/ 1215619 w 4374493"/>
                  <a:gd name="T79" fmla="*/ 1909252 h 2162761"/>
                  <a:gd name="T80" fmla="*/ 1215619 w 4374493"/>
                  <a:gd name="T81" fmla="*/ 1741115 h 2162761"/>
                  <a:gd name="T82" fmla="*/ 332873 w 4374493"/>
                  <a:gd name="T83" fmla="*/ 931100 h 216276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4374493" h="2162761">
                    <a:moveTo>
                      <a:pt x="1632192" y="645353"/>
                    </a:moveTo>
                    <a:lnTo>
                      <a:pt x="1632192" y="449996"/>
                    </a:lnTo>
                    <a:cubicBezTo>
                      <a:pt x="1657876" y="448635"/>
                      <a:pt x="1683594" y="447650"/>
                      <a:pt x="1709330" y="447042"/>
                    </a:cubicBezTo>
                    <a:cubicBezTo>
                      <a:pt x="2424475" y="430250"/>
                      <a:pt x="2893669" y="906140"/>
                      <a:pt x="2893669" y="906140"/>
                    </a:cubicBezTo>
                    <a:cubicBezTo>
                      <a:pt x="2893669" y="906140"/>
                      <a:pt x="2386939" y="1431972"/>
                      <a:pt x="1843601" y="1431972"/>
                    </a:cubicBezTo>
                    <a:cubicBezTo>
                      <a:pt x="1765329" y="1431972"/>
                      <a:pt x="1695315" y="1422566"/>
                      <a:pt x="1632192" y="1406730"/>
                    </a:cubicBezTo>
                    <a:lnTo>
                      <a:pt x="1632192" y="814338"/>
                    </a:lnTo>
                    <a:cubicBezTo>
                      <a:pt x="1910592" y="839450"/>
                      <a:pt x="1966562" y="931339"/>
                      <a:pt x="2133980" y="1139795"/>
                    </a:cubicBezTo>
                    <a:lnTo>
                      <a:pt x="2506236" y="905293"/>
                    </a:lnTo>
                    <a:cubicBezTo>
                      <a:pt x="2506236" y="905293"/>
                      <a:pt x="2234524" y="639010"/>
                      <a:pt x="1776436" y="639010"/>
                    </a:cubicBezTo>
                    <a:cubicBezTo>
                      <a:pt x="1726572" y="639010"/>
                      <a:pt x="1678946" y="641617"/>
                      <a:pt x="1632192" y="645353"/>
                    </a:cubicBezTo>
                    <a:close/>
                    <a:moveTo>
                      <a:pt x="1632192" y="22"/>
                    </a:moveTo>
                    <a:lnTo>
                      <a:pt x="1632192" y="291830"/>
                    </a:lnTo>
                    <a:cubicBezTo>
                      <a:pt x="1657837" y="290309"/>
                      <a:pt x="1683540" y="289092"/>
                      <a:pt x="1709330" y="288397"/>
                    </a:cubicBezTo>
                    <a:cubicBezTo>
                      <a:pt x="2703863" y="263372"/>
                      <a:pt x="3351785" y="897777"/>
                      <a:pt x="3351785" y="897777"/>
                    </a:cubicBezTo>
                    <a:cubicBezTo>
                      <a:pt x="3351785" y="897777"/>
                      <a:pt x="2607536" y="1573890"/>
                      <a:pt x="1832233" y="1573890"/>
                    </a:cubicBezTo>
                    <a:cubicBezTo>
                      <a:pt x="1761201" y="1573890"/>
                      <a:pt x="1694705" y="1569002"/>
                      <a:pt x="1632192" y="1560725"/>
                    </a:cubicBezTo>
                    <a:lnTo>
                      <a:pt x="1632192" y="1741093"/>
                    </a:lnTo>
                    <a:cubicBezTo>
                      <a:pt x="1685633" y="1746176"/>
                      <a:pt x="1740993" y="1749174"/>
                      <a:pt x="1798796" y="1749174"/>
                    </a:cubicBezTo>
                    <a:cubicBezTo>
                      <a:pt x="2520309" y="1749174"/>
                      <a:pt x="3042072" y="1473898"/>
                      <a:pt x="3547349" y="1148071"/>
                    </a:cubicBezTo>
                    <a:cubicBezTo>
                      <a:pt x="3631058" y="1198187"/>
                      <a:pt x="3974034" y="1320097"/>
                      <a:pt x="4044542" y="1373515"/>
                    </a:cubicBezTo>
                    <a:cubicBezTo>
                      <a:pt x="3564125" y="1673990"/>
                      <a:pt x="2444566" y="1916160"/>
                      <a:pt x="1809874" y="1916160"/>
                    </a:cubicBezTo>
                    <a:cubicBezTo>
                      <a:pt x="1750532" y="1915995"/>
                      <a:pt x="1691236" y="1913689"/>
                      <a:pt x="1632192" y="1909252"/>
                    </a:cubicBezTo>
                    <a:lnTo>
                      <a:pt x="1632192" y="2162762"/>
                    </a:lnTo>
                    <a:lnTo>
                      <a:pt x="4374494" y="2162762"/>
                    </a:lnTo>
                    <a:lnTo>
                      <a:pt x="4374494" y="0"/>
                    </a:lnTo>
                    <a:lnTo>
                      <a:pt x="1632221" y="0"/>
                    </a:lnTo>
                    <a:lnTo>
                      <a:pt x="1632192" y="22"/>
                    </a:lnTo>
                    <a:close/>
                    <a:moveTo>
                      <a:pt x="1632192" y="1406730"/>
                    </a:moveTo>
                    <a:lnTo>
                      <a:pt x="1632192" y="1560747"/>
                    </a:lnTo>
                    <a:cubicBezTo>
                      <a:pt x="964847" y="1471834"/>
                      <a:pt x="779635" y="953583"/>
                      <a:pt x="779635" y="953583"/>
                    </a:cubicBezTo>
                    <a:cubicBezTo>
                      <a:pt x="779635" y="953583"/>
                      <a:pt x="1100049" y="688343"/>
                      <a:pt x="1632192" y="645353"/>
                    </a:cubicBezTo>
                    <a:lnTo>
                      <a:pt x="1632192" y="814338"/>
                    </a:lnTo>
                    <a:cubicBezTo>
                      <a:pt x="1631785" y="814338"/>
                      <a:pt x="1631494" y="814251"/>
                      <a:pt x="1631145" y="814251"/>
                    </a:cubicBezTo>
                    <a:cubicBezTo>
                      <a:pt x="1351903" y="789182"/>
                      <a:pt x="1133719" y="984126"/>
                      <a:pt x="1133719" y="984126"/>
                    </a:cubicBezTo>
                    <a:cubicBezTo>
                      <a:pt x="1133719" y="984126"/>
                      <a:pt x="1255953" y="1312277"/>
                      <a:pt x="1632192" y="1406730"/>
                    </a:cubicBezTo>
                    <a:close/>
                    <a:moveTo>
                      <a:pt x="446951" y="931100"/>
                    </a:moveTo>
                    <a:cubicBezTo>
                      <a:pt x="446951" y="931100"/>
                      <a:pt x="842439" y="495050"/>
                      <a:pt x="1632192" y="449974"/>
                    </a:cubicBezTo>
                    <a:lnTo>
                      <a:pt x="1632192" y="291830"/>
                    </a:lnTo>
                    <a:cubicBezTo>
                      <a:pt x="757479" y="344269"/>
                      <a:pt x="0" y="897755"/>
                      <a:pt x="0" y="897755"/>
                    </a:cubicBezTo>
                    <a:cubicBezTo>
                      <a:pt x="0" y="897755"/>
                      <a:pt x="428982" y="1824423"/>
                      <a:pt x="1632221" y="1909252"/>
                    </a:cubicBezTo>
                    <a:lnTo>
                      <a:pt x="1632221" y="1741115"/>
                    </a:lnTo>
                    <a:cubicBezTo>
                      <a:pt x="749251" y="1658089"/>
                      <a:pt x="446951" y="931100"/>
                      <a:pt x="446951" y="931100"/>
                    </a:cubicBezTo>
                    <a:close/>
                  </a:path>
                </a:pathLst>
              </a:custGeom>
              <a:solidFill>
                <a:srgbClr val="76B900"/>
              </a:solidFill>
              <a:ln>
                <a:noFill/>
              </a:ln>
              <a:extLst>
                <a:ext uri="{91240B29-F687-4F45-9708-019B960494DF}">
                  <a14:hiddenLine xmlns:a14="http://schemas.microsoft.com/office/drawing/2010/main" w="29051" cap="flat">
                    <a:solidFill>
                      <a:srgbClr val="000000"/>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endParaRPr lang="ja-JP" altLang="en-US"/>
              </a:p>
            </p:txBody>
          </p:sp>
        </p:grpSp>
        <p:sp>
          <p:nvSpPr>
            <p:cNvPr id="39" name="Rectangle 74"/>
            <p:cNvSpPr>
              <a:spLocks noChangeArrowheads="1"/>
            </p:cNvSpPr>
            <p:nvPr/>
          </p:nvSpPr>
          <p:spPr bwMode="auto">
            <a:xfrm>
              <a:off x="1175" y="7821"/>
              <a:ext cx="3949" cy="240"/>
            </a:xfrm>
            <a:prstGeom prst="rect">
              <a:avLst/>
            </a:prstGeom>
            <a:solidFill>
              <a:srgbClr val="27272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sp>
          <p:nvSpPr>
            <p:cNvPr id="40" name="WordArt 75"/>
            <p:cNvSpPr>
              <a:spLocks noChangeArrowheads="1" noChangeShapeType="1" noTextEdit="1"/>
            </p:cNvSpPr>
            <p:nvPr/>
          </p:nvSpPr>
          <p:spPr bwMode="auto">
            <a:xfrm>
              <a:off x="1792" y="7863"/>
              <a:ext cx="2713" cy="156"/>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800" kern="10" spc="0">
                  <a:ln>
                    <a:noFill/>
                  </a:ln>
                  <a:solidFill>
                    <a:srgbClr val="FFFFFF"/>
                  </a:solidFill>
                  <a:effectLst/>
                  <a:latin typeface="ヒラギノ角ゴ4"/>
                  <a:ea typeface="ヒラギノ角ゴ4"/>
                </a:rPr>
                <a:t>ベース仕様（各種カスタマイズ可能）</a:t>
              </a:r>
            </a:p>
          </p:txBody>
        </p:sp>
        <p:sp>
          <p:nvSpPr>
            <p:cNvPr id="41" name="WordArt 76"/>
            <p:cNvSpPr>
              <a:spLocks noChangeArrowheads="1" noChangeShapeType="1" noTextEdit="1"/>
            </p:cNvSpPr>
            <p:nvPr/>
          </p:nvSpPr>
          <p:spPr bwMode="auto">
            <a:xfrm>
              <a:off x="1792" y="8794"/>
              <a:ext cx="522" cy="240"/>
            </a:xfrm>
            <a:prstGeom prst="rect">
              <a:avLst/>
            </a:prstGeom>
            <a:extLst>
              <a:ext uri="{91240B29-F687-4F45-9708-019B960494DF}">
                <a14:hiddenLine xmlns:a14="http://schemas.microsoft.com/office/drawing/2010/main" w="152400">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en-US" altLang="ja-JP" sz="3600" kern="10" spc="0">
                  <a:ln>
                    <a:noFill/>
                  </a:ln>
                  <a:solidFill>
                    <a:srgbClr val="4B4B4B"/>
                  </a:solidFill>
                  <a:effectLst/>
                  <a:latin typeface="ヒラギノ角ゴ2"/>
                  <a:ea typeface="ヒラギノ角ゴ2"/>
                </a:rPr>
                <a:t>128</a:t>
              </a:r>
              <a:endParaRPr lang="ja-JP" altLang="en-US" sz="3600" kern="10" spc="0">
                <a:ln>
                  <a:noFill/>
                </a:ln>
                <a:solidFill>
                  <a:srgbClr val="4B4B4B"/>
                </a:solidFill>
                <a:effectLst/>
                <a:latin typeface="ヒラギノ角ゴ2"/>
                <a:ea typeface="ヒラギノ角ゴ2"/>
              </a:endParaRPr>
            </a:p>
          </p:txBody>
        </p:sp>
        <p:sp>
          <p:nvSpPr>
            <p:cNvPr id="42" name="WordArt 77"/>
            <p:cNvSpPr>
              <a:spLocks noChangeArrowheads="1" noChangeShapeType="1" noTextEdit="1"/>
            </p:cNvSpPr>
            <p:nvPr/>
          </p:nvSpPr>
          <p:spPr bwMode="auto">
            <a:xfrm>
              <a:off x="1715" y="9074"/>
              <a:ext cx="1044" cy="122"/>
            </a:xfrm>
            <a:prstGeom prst="rect">
              <a:avLst/>
            </a:prstGeom>
            <a:extLst>
              <a:ext uri="{91240B29-F687-4F45-9708-019B960494DF}">
                <a14:hiddenLine xmlns:a14="http://schemas.microsoft.com/office/drawing/2010/main" w="152400">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en-US" altLang="ja-JP" sz="3600" kern="10" spc="0">
                  <a:ln>
                    <a:noFill/>
                  </a:ln>
                  <a:solidFill>
                    <a:srgbClr val="000000"/>
                  </a:solidFill>
                  <a:effectLst/>
                  <a:latin typeface="ヒラギノ角ゴ2"/>
                  <a:ea typeface="ヒラギノ角ゴ2"/>
                </a:rPr>
                <a:t>DDR5</a:t>
              </a:r>
              <a:r>
                <a:rPr lang="ja-JP" altLang="en-US" sz="3600" kern="10" spc="0">
                  <a:ln>
                    <a:noFill/>
                  </a:ln>
                  <a:solidFill>
                    <a:srgbClr val="000000"/>
                  </a:solidFill>
                  <a:effectLst/>
                  <a:latin typeface="ヒラギノ角ゴ2"/>
                  <a:ea typeface="ヒラギノ角ゴ2"/>
                </a:rPr>
                <a:t>（</a:t>
              </a:r>
              <a:r>
                <a:rPr lang="en-US" altLang="ja-JP" sz="3600" kern="10" spc="0">
                  <a:ln>
                    <a:noFill/>
                  </a:ln>
                  <a:solidFill>
                    <a:srgbClr val="000000"/>
                  </a:solidFill>
                  <a:effectLst/>
                  <a:latin typeface="ヒラギノ角ゴ2"/>
                  <a:ea typeface="ヒラギノ角ゴ2"/>
                </a:rPr>
                <a:t>16GB×8</a:t>
              </a:r>
              <a:r>
                <a:rPr lang="ja-JP" altLang="en-US" sz="3600" kern="10" spc="0">
                  <a:ln>
                    <a:noFill/>
                  </a:ln>
                  <a:solidFill>
                    <a:srgbClr val="000000"/>
                  </a:solidFill>
                  <a:effectLst/>
                  <a:latin typeface="ヒラギノ角ゴ2"/>
                  <a:ea typeface="ヒラギノ角ゴ2"/>
                </a:rPr>
                <a:t>）</a:t>
              </a:r>
            </a:p>
          </p:txBody>
        </p:sp>
        <p:cxnSp>
          <p:nvCxnSpPr>
            <p:cNvPr id="2126" name="AutoShape 78"/>
            <p:cNvCxnSpPr>
              <a:cxnSpLocks noChangeShapeType="1"/>
            </p:cNvCxnSpPr>
            <p:nvPr/>
          </p:nvCxnSpPr>
          <p:spPr bwMode="auto">
            <a:xfrm>
              <a:off x="1179" y="8675"/>
              <a:ext cx="1879"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2127" name="AutoShape 79"/>
            <p:cNvCxnSpPr>
              <a:cxnSpLocks noChangeShapeType="1"/>
            </p:cNvCxnSpPr>
            <p:nvPr/>
          </p:nvCxnSpPr>
          <p:spPr bwMode="auto">
            <a:xfrm>
              <a:off x="1179" y="9265"/>
              <a:ext cx="1879"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2128" name="AutoShape 80"/>
            <p:cNvCxnSpPr>
              <a:cxnSpLocks noChangeShapeType="1"/>
            </p:cNvCxnSpPr>
            <p:nvPr/>
          </p:nvCxnSpPr>
          <p:spPr bwMode="auto">
            <a:xfrm>
              <a:off x="3259" y="8674"/>
              <a:ext cx="1879"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2129" name="AutoShape 81"/>
            <p:cNvCxnSpPr>
              <a:cxnSpLocks noChangeShapeType="1"/>
            </p:cNvCxnSpPr>
            <p:nvPr/>
          </p:nvCxnSpPr>
          <p:spPr bwMode="auto">
            <a:xfrm>
              <a:off x="3259" y="9270"/>
              <a:ext cx="1879"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43" name="WordArt 82"/>
            <p:cNvSpPr>
              <a:spLocks noChangeArrowheads="1" noChangeShapeType="1" noTextEdit="1"/>
            </p:cNvSpPr>
            <p:nvPr/>
          </p:nvSpPr>
          <p:spPr bwMode="auto">
            <a:xfrm>
              <a:off x="2367" y="8883"/>
              <a:ext cx="242" cy="129"/>
            </a:xfrm>
            <a:prstGeom prst="rect">
              <a:avLst/>
            </a:prstGeom>
            <a:extLst>
              <a:ext uri="{91240B29-F687-4F45-9708-019B960494DF}">
                <a14:hiddenLine xmlns:a14="http://schemas.microsoft.com/office/drawing/2010/main" w="152400">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en-US" altLang="ja-JP" sz="3600" kern="10" spc="0">
                  <a:ln>
                    <a:noFill/>
                  </a:ln>
                  <a:solidFill>
                    <a:srgbClr val="4B4B4B"/>
                  </a:solidFill>
                  <a:effectLst/>
                  <a:latin typeface="ヒラギノ角ゴ2"/>
                  <a:ea typeface="ヒラギノ角ゴ2"/>
                </a:rPr>
                <a:t>GB</a:t>
              </a:r>
              <a:endParaRPr lang="ja-JP" altLang="en-US" sz="3600" kern="10" spc="0">
                <a:ln>
                  <a:noFill/>
                </a:ln>
                <a:solidFill>
                  <a:srgbClr val="4B4B4B"/>
                </a:solidFill>
                <a:effectLst/>
                <a:latin typeface="ヒラギノ角ゴ2"/>
                <a:ea typeface="ヒラギノ角ゴ2"/>
              </a:endParaRPr>
            </a:p>
          </p:txBody>
        </p:sp>
        <p:sp>
          <p:nvSpPr>
            <p:cNvPr id="44" name="WordArt 83"/>
            <p:cNvSpPr>
              <a:spLocks noChangeArrowheads="1" noChangeShapeType="1" noTextEdit="1"/>
            </p:cNvSpPr>
            <p:nvPr/>
          </p:nvSpPr>
          <p:spPr bwMode="auto">
            <a:xfrm>
              <a:off x="3918" y="8794"/>
              <a:ext cx="859" cy="383"/>
            </a:xfrm>
            <a:prstGeom prst="rect">
              <a:avLst/>
            </a:prstGeom>
            <a:extLst>
              <a:ext uri="{91240B29-F687-4F45-9708-019B960494DF}">
                <a14:hiddenLine xmlns:a14="http://schemas.microsoft.com/office/drawing/2010/main" w="152400">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en-US" altLang="ja-JP" sz="1000" kern="10" spc="0">
                  <a:ln>
                    <a:noFill/>
                  </a:ln>
                  <a:solidFill>
                    <a:srgbClr val="000000"/>
                  </a:solidFill>
                  <a:effectLst/>
                  <a:latin typeface="ヒラギノ角ゴ2"/>
                  <a:ea typeface="ヒラギノ角ゴ2"/>
                </a:rPr>
                <a:t>NVIDIA</a:t>
              </a:r>
            </a:p>
            <a:p>
              <a:pPr algn="l" rtl="0">
                <a:buNone/>
              </a:pPr>
              <a:r>
                <a:rPr lang="en-US" altLang="ja-JP" sz="1000" kern="10" spc="0">
                  <a:ln>
                    <a:noFill/>
                  </a:ln>
                  <a:solidFill>
                    <a:srgbClr val="000000"/>
                  </a:solidFill>
                  <a:effectLst/>
                  <a:latin typeface="ヒラギノ角ゴ2"/>
                  <a:ea typeface="ヒラギノ角ゴ2"/>
                </a:rPr>
                <a:t>RTX4090</a:t>
              </a:r>
            </a:p>
            <a:p>
              <a:pPr algn="l" rtl="0">
                <a:buNone/>
              </a:pPr>
              <a:r>
                <a:rPr lang="en-US" altLang="ja-JP" sz="1000" kern="10" spc="0">
                  <a:ln>
                    <a:noFill/>
                  </a:ln>
                  <a:solidFill>
                    <a:srgbClr val="000000"/>
                  </a:solidFill>
                  <a:effectLst/>
                  <a:latin typeface="ヒラギノ角ゴ2"/>
                  <a:ea typeface="ヒラギノ角ゴ2"/>
                </a:rPr>
                <a:t>24GB GDDR6X</a:t>
              </a:r>
              <a:endParaRPr lang="ja-JP" altLang="en-US" sz="1000" kern="10" spc="0">
                <a:ln>
                  <a:noFill/>
                </a:ln>
                <a:solidFill>
                  <a:srgbClr val="000000"/>
                </a:solidFill>
                <a:effectLst/>
                <a:latin typeface="ヒラギノ角ゴ2"/>
                <a:ea typeface="ヒラギノ角ゴ2"/>
              </a:endParaRPr>
            </a:p>
          </p:txBody>
        </p:sp>
        <p:pic>
          <p:nvPicPr>
            <p:cNvPr id="2132" name="Picture 8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251" y="8777"/>
              <a:ext cx="316" cy="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33" name="Picture 85"/>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251" y="8191"/>
              <a:ext cx="316" cy="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34" name="Picture 86"/>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342" y="8827"/>
              <a:ext cx="418" cy="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WordArt 87"/>
            <p:cNvSpPr>
              <a:spLocks noChangeArrowheads="1" noChangeShapeType="1" noTextEdit="1"/>
            </p:cNvSpPr>
            <p:nvPr/>
          </p:nvSpPr>
          <p:spPr bwMode="auto">
            <a:xfrm>
              <a:off x="1273" y="8548"/>
              <a:ext cx="273" cy="100"/>
            </a:xfrm>
            <a:prstGeom prst="rect">
              <a:avLst/>
            </a:prstGeom>
            <a:extLst>
              <a:ext uri="{91240B29-F687-4F45-9708-019B960494DF}">
                <a14:hiddenLine xmlns:a14="http://schemas.microsoft.com/office/drawing/2010/main" w="5715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US" altLang="ja-JP" sz="900" kern="10" spc="0">
                  <a:ln>
                    <a:noFill/>
                  </a:ln>
                  <a:solidFill>
                    <a:srgbClr val="4B4B4B"/>
                  </a:solidFill>
                  <a:effectLst/>
                  <a:latin typeface="ヒラギノ角ゴ2"/>
                  <a:ea typeface="ヒラギノ角ゴ2"/>
                </a:rPr>
                <a:t>CPU</a:t>
              </a:r>
              <a:endParaRPr lang="ja-JP" altLang="en-US" sz="900" kern="10" spc="0">
                <a:ln>
                  <a:noFill/>
                </a:ln>
                <a:solidFill>
                  <a:srgbClr val="4B4B4B"/>
                </a:solidFill>
                <a:effectLst/>
                <a:latin typeface="ヒラギノ角ゴ2"/>
                <a:ea typeface="ヒラギノ角ゴ2"/>
              </a:endParaRPr>
            </a:p>
          </p:txBody>
        </p:sp>
        <p:sp>
          <p:nvSpPr>
            <p:cNvPr id="46" name="WordArt 88"/>
            <p:cNvSpPr>
              <a:spLocks noChangeArrowheads="1" noChangeShapeType="1" noTextEdit="1"/>
            </p:cNvSpPr>
            <p:nvPr/>
          </p:nvSpPr>
          <p:spPr bwMode="auto">
            <a:xfrm>
              <a:off x="1251" y="9143"/>
              <a:ext cx="319" cy="99"/>
            </a:xfrm>
            <a:prstGeom prst="rect">
              <a:avLst/>
            </a:prstGeom>
            <a:extLst>
              <a:ext uri="{91240B29-F687-4F45-9708-019B960494DF}">
                <a14:hiddenLine xmlns:a14="http://schemas.microsoft.com/office/drawing/2010/main" w="5715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ja-JP" altLang="en-US" sz="900" kern="10" spc="0">
                  <a:ln>
                    <a:noFill/>
                  </a:ln>
                  <a:solidFill>
                    <a:srgbClr val="4B4B4B"/>
                  </a:solidFill>
                  <a:effectLst/>
                  <a:latin typeface="ヒラギノ角ゴ2"/>
                  <a:ea typeface="ヒラギノ角ゴ2"/>
                </a:rPr>
                <a:t>メモリ</a:t>
              </a:r>
            </a:p>
          </p:txBody>
        </p:sp>
        <p:sp>
          <p:nvSpPr>
            <p:cNvPr id="47" name="WordArt 89"/>
            <p:cNvSpPr>
              <a:spLocks noChangeArrowheads="1" noChangeShapeType="1" noTextEdit="1"/>
            </p:cNvSpPr>
            <p:nvPr/>
          </p:nvSpPr>
          <p:spPr bwMode="auto">
            <a:xfrm>
              <a:off x="3302" y="8560"/>
              <a:ext cx="448" cy="81"/>
            </a:xfrm>
            <a:prstGeom prst="rect">
              <a:avLst/>
            </a:prstGeom>
            <a:extLst>
              <a:ext uri="{91240B29-F687-4F45-9708-019B960494DF}">
                <a14:hiddenLine xmlns:a14="http://schemas.microsoft.com/office/drawing/2010/main" w="5715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ja-JP" altLang="en-US" sz="900" kern="10" spc="0">
                  <a:ln>
                    <a:noFill/>
                  </a:ln>
                  <a:solidFill>
                    <a:srgbClr val="4B4B4B"/>
                  </a:solidFill>
                  <a:effectLst/>
                  <a:latin typeface="ヒラギノ角ゴ2"/>
                  <a:ea typeface="ヒラギノ角ゴ2"/>
                </a:rPr>
                <a:t>ストレージ</a:t>
              </a:r>
            </a:p>
          </p:txBody>
        </p:sp>
        <p:sp>
          <p:nvSpPr>
            <p:cNvPr id="48" name="WordArt 90"/>
            <p:cNvSpPr>
              <a:spLocks noChangeArrowheads="1" noChangeShapeType="1" noTextEdit="1"/>
            </p:cNvSpPr>
            <p:nvPr/>
          </p:nvSpPr>
          <p:spPr bwMode="auto">
            <a:xfrm>
              <a:off x="3259" y="9164"/>
              <a:ext cx="612" cy="86"/>
            </a:xfrm>
            <a:prstGeom prst="rect">
              <a:avLst/>
            </a:prstGeom>
            <a:extLst>
              <a:ext uri="{91240B29-F687-4F45-9708-019B960494DF}">
                <a14:hiddenLine xmlns:a14="http://schemas.microsoft.com/office/drawing/2010/main" w="5715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ja-JP" altLang="en-US" sz="900" kern="10" spc="0">
                  <a:ln>
                    <a:noFill/>
                  </a:ln>
                  <a:solidFill>
                    <a:srgbClr val="4B4B4B"/>
                  </a:solidFill>
                  <a:effectLst/>
                  <a:latin typeface="ヒラギノ角ゴ2"/>
                  <a:ea typeface="ヒラギノ角ゴ2"/>
                </a:rPr>
                <a:t>グラフィックス</a:t>
              </a:r>
            </a:p>
          </p:txBody>
        </p:sp>
        <p:sp>
          <p:nvSpPr>
            <p:cNvPr id="49" name="WordArt 91"/>
            <p:cNvSpPr>
              <a:spLocks noChangeArrowheads="1" noChangeShapeType="1" noTextEdit="1"/>
            </p:cNvSpPr>
            <p:nvPr/>
          </p:nvSpPr>
          <p:spPr bwMode="auto">
            <a:xfrm>
              <a:off x="3760" y="8259"/>
              <a:ext cx="1364" cy="289"/>
            </a:xfrm>
            <a:prstGeom prst="rect">
              <a:avLst/>
            </a:prstGeom>
            <a:extLst>
              <a:ext uri="{91240B29-F687-4F45-9708-019B960494DF}">
                <a14:hiddenLine xmlns:a14="http://schemas.microsoft.com/office/drawing/2010/main" w="152400">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US" altLang="ja-JP" sz="3600" kern="10" spc="0">
                  <a:ln>
                    <a:noFill/>
                  </a:ln>
                  <a:solidFill>
                    <a:srgbClr val="4B4B4B"/>
                  </a:solidFill>
                  <a:effectLst/>
                  <a:latin typeface="ヒラギノ角ゴ2"/>
                  <a:ea typeface="ヒラギノ角ゴ2"/>
                </a:rPr>
                <a:t>①4TB M.2</a:t>
              </a:r>
              <a:r>
                <a:rPr lang="ja-JP" altLang="en-US" sz="3600" kern="10" spc="0">
                  <a:ln>
                    <a:noFill/>
                  </a:ln>
                  <a:solidFill>
                    <a:srgbClr val="4B4B4B"/>
                  </a:solidFill>
                  <a:effectLst/>
                  <a:latin typeface="ヒラギノ角ゴ2"/>
                  <a:ea typeface="ヒラギノ角ゴ2"/>
                </a:rPr>
                <a:t>　</a:t>
              </a:r>
              <a:r>
                <a:rPr lang="en-US" altLang="ja-JP" sz="3600" kern="10" spc="0">
                  <a:ln>
                    <a:noFill/>
                  </a:ln>
                  <a:solidFill>
                    <a:srgbClr val="4B4B4B"/>
                  </a:solidFill>
                  <a:effectLst/>
                  <a:latin typeface="ヒラギノ角ゴ2"/>
                  <a:ea typeface="ヒラギノ角ゴ2"/>
                </a:rPr>
                <a:t>NVMe SSD</a:t>
              </a:r>
            </a:p>
            <a:p>
              <a:pPr algn="ctr" rtl="0">
                <a:buNone/>
              </a:pPr>
              <a:r>
                <a:rPr lang="en-US" altLang="ja-JP" sz="3600" kern="10" spc="0">
                  <a:ln>
                    <a:noFill/>
                  </a:ln>
                  <a:solidFill>
                    <a:srgbClr val="4B4B4B"/>
                  </a:solidFill>
                  <a:effectLst/>
                  <a:latin typeface="ヒラギノ角ゴ2"/>
                  <a:ea typeface="ヒラギノ角ゴ2"/>
                </a:rPr>
                <a:t>②4TB M.2</a:t>
              </a:r>
              <a:r>
                <a:rPr lang="ja-JP" altLang="en-US" sz="3600" kern="10" spc="0">
                  <a:ln>
                    <a:noFill/>
                  </a:ln>
                  <a:solidFill>
                    <a:srgbClr val="4B4B4B"/>
                  </a:solidFill>
                  <a:effectLst/>
                  <a:latin typeface="ヒラギノ角ゴ2"/>
                  <a:ea typeface="ヒラギノ角ゴ2"/>
                </a:rPr>
                <a:t>　</a:t>
              </a:r>
              <a:r>
                <a:rPr lang="en-US" altLang="ja-JP" sz="3600" kern="10" spc="0">
                  <a:ln>
                    <a:noFill/>
                  </a:ln>
                  <a:solidFill>
                    <a:srgbClr val="4B4B4B"/>
                  </a:solidFill>
                  <a:effectLst/>
                  <a:latin typeface="ヒラギノ角ゴ2"/>
                  <a:ea typeface="ヒラギノ角ゴ2"/>
                </a:rPr>
                <a:t>NVMe SSD</a:t>
              </a:r>
              <a:endParaRPr lang="ja-JP" altLang="en-US" sz="3600" kern="10" spc="0">
                <a:ln>
                  <a:noFill/>
                </a:ln>
                <a:solidFill>
                  <a:srgbClr val="4B4B4B"/>
                </a:solidFill>
                <a:effectLst/>
                <a:latin typeface="ヒラギノ角ゴ2"/>
                <a:ea typeface="ヒラギノ角ゴ2"/>
              </a:endParaRPr>
            </a:p>
          </p:txBody>
        </p:sp>
        <p:sp>
          <p:nvSpPr>
            <p:cNvPr id="50" name="WordArt 92"/>
            <p:cNvSpPr>
              <a:spLocks noChangeArrowheads="1" noChangeShapeType="1" noTextEdit="1"/>
            </p:cNvSpPr>
            <p:nvPr/>
          </p:nvSpPr>
          <p:spPr bwMode="auto">
            <a:xfrm>
              <a:off x="1661" y="8507"/>
              <a:ext cx="1248" cy="116"/>
            </a:xfrm>
            <a:prstGeom prst="rect">
              <a:avLst/>
            </a:prstGeom>
            <a:extLst>
              <a:ext uri="{91240B29-F687-4F45-9708-019B960494DF}">
                <a14:hiddenLine xmlns:a14="http://schemas.microsoft.com/office/drawing/2010/main" w="152400">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en-US" altLang="ja-JP" sz="3600" kern="10" spc="0">
                  <a:ln>
                    <a:noFill/>
                  </a:ln>
                  <a:solidFill>
                    <a:srgbClr val="000000"/>
                  </a:solidFill>
                  <a:effectLst/>
                  <a:latin typeface="ヒラギノ角ゴ2"/>
                  <a:ea typeface="ヒラギノ角ゴ2"/>
                </a:rPr>
                <a:t>3475X</a:t>
              </a:r>
              <a:r>
                <a:rPr lang="ja-JP" altLang="en-US" sz="3600" kern="10" spc="0">
                  <a:ln>
                    <a:noFill/>
                  </a:ln>
                  <a:solidFill>
                    <a:srgbClr val="000000"/>
                  </a:solidFill>
                  <a:effectLst/>
                  <a:latin typeface="ヒラギノ角ゴ2"/>
                  <a:ea typeface="ヒラギノ角ゴ2"/>
                </a:rPr>
                <a:t>（</a:t>
              </a:r>
              <a:r>
                <a:rPr lang="en-US" altLang="ja-JP" sz="3600" kern="10" spc="0">
                  <a:ln>
                    <a:noFill/>
                  </a:ln>
                  <a:solidFill>
                    <a:srgbClr val="000000"/>
                  </a:solidFill>
                  <a:effectLst/>
                  <a:latin typeface="ヒラギノ角ゴ2"/>
                  <a:ea typeface="ヒラギノ角ゴ2"/>
                </a:rPr>
                <a:t>36</a:t>
              </a:r>
              <a:r>
                <a:rPr lang="ja-JP" altLang="en-US" sz="3600" kern="10" spc="0">
                  <a:ln>
                    <a:noFill/>
                  </a:ln>
                  <a:solidFill>
                    <a:srgbClr val="000000"/>
                  </a:solidFill>
                  <a:effectLst/>
                  <a:latin typeface="ヒラギノ角ゴ2"/>
                  <a:ea typeface="ヒラギノ角ゴ2"/>
                </a:rPr>
                <a:t>コア</a:t>
              </a:r>
              <a:r>
                <a:rPr lang="en-US" altLang="ja-JP" sz="3600" kern="10" spc="0">
                  <a:ln>
                    <a:noFill/>
                  </a:ln>
                  <a:solidFill>
                    <a:srgbClr val="000000"/>
                  </a:solidFill>
                  <a:effectLst/>
                  <a:latin typeface="ヒラギノ角ゴ2"/>
                  <a:ea typeface="ヒラギノ角ゴ2"/>
                </a:rPr>
                <a:t>/2.2GHz</a:t>
              </a:r>
              <a:r>
                <a:rPr lang="ja-JP" altLang="en-US" sz="3600" kern="10" spc="0">
                  <a:ln>
                    <a:noFill/>
                  </a:ln>
                  <a:solidFill>
                    <a:srgbClr val="000000"/>
                  </a:solidFill>
                  <a:effectLst/>
                  <a:latin typeface="ヒラギノ角ゴ2"/>
                  <a:ea typeface="ヒラギノ角ゴ2"/>
                </a:rPr>
                <a:t>）</a:t>
              </a:r>
            </a:p>
          </p:txBody>
        </p:sp>
        <p:sp>
          <p:nvSpPr>
            <p:cNvPr id="51" name="WordArt 93"/>
            <p:cNvSpPr>
              <a:spLocks noChangeArrowheads="1" noChangeShapeType="1" noTextEdit="1"/>
            </p:cNvSpPr>
            <p:nvPr/>
          </p:nvSpPr>
          <p:spPr bwMode="auto">
            <a:xfrm>
              <a:off x="1715" y="8225"/>
              <a:ext cx="1194" cy="222"/>
            </a:xfrm>
            <a:prstGeom prst="rect">
              <a:avLst/>
            </a:prstGeom>
            <a:extLst>
              <a:ext uri="{91240B29-F687-4F45-9708-019B960494DF}">
                <a14:hiddenLine xmlns:a14="http://schemas.microsoft.com/office/drawing/2010/main" w="152400">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en-US" altLang="ja-JP" sz="3600" kern="10" spc="0">
                  <a:ln>
                    <a:noFill/>
                  </a:ln>
                  <a:solidFill>
                    <a:srgbClr val="4B4B4B"/>
                  </a:solidFill>
                  <a:effectLst/>
                  <a:latin typeface="ヒラギノ角ゴ2"/>
                  <a:ea typeface="ヒラギノ角ゴ2"/>
                </a:rPr>
                <a:t>Xeon W9</a:t>
              </a:r>
              <a:endParaRPr lang="ja-JP" altLang="en-US" sz="3600" kern="10" spc="0">
                <a:ln>
                  <a:noFill/>
                </a:ln>
                <a:solidFill>
                  <a:srgbClr val="4B4B4B"/>
                </a:solidFill>
                <a:effectLst/>
                <a:latin typeface="ヒラギノ角ゴ2"/>
                <a:ea typeface="ヒラギノ角ゴ2"/>
              </a:endParaRPr>
            </a:p>
          </p:txBody>
        </p:sp>
        <p:pic>
          <p:nvPicPr>
            <p:cNvPr id="2142" name="Picture 94"/>
            <p:cNvPicPr>
              <a:picLocks noChangeAspect="1" noChangeArrowheads="1"/>
            </p:cNvPicPr>
            <p:nvPr/>
          </p:nvPicPr>
          <p:blipFill>
            <a:blip r:embed="rId12" cstate="print">
              <a:extLst>
                <a:ext uri="{28A0092B-C50C-407E-A947-70E740481C1C}">
                  <a14:useLocalDpi xmlns:a14="http://schemas.microsoft.com/office/drawing/2010/main" val="0"/>
                </a:ext>
              </a:extLst>
            </a:blip>
            <a:srcRect l="24466" t="20079" r="23959" b="26802"/>
            <a:stretch>
              <a:fillRect/>
            </a:stretch>
          </p:blipFill>
          <p:spPr bwMode="auto">
            <a:xfrm>
              <a:off x="3444" y="8259"/>
              <a:ext cx="207" cy="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 name="WordArt 95"/>
            <p:cNvSpPr>
              <a:spLocks noChangeArrowheads="1" noChangeShapeType="1" noTextEdit="1"/>
            </p:cNvSpPr>
            <p:nvPr/>
          </p:nvSpPr>
          <p:spPr bwMode="auto">
            <a:xfrm>
              <a:off x="3380" y="9373"/>
              <a:ext cx="1790" cy="299"/>
            </a:xfrm>
            <a:prstGeom prst="rect">
              <a:avLst/>
            </a:prstGeom>
            <a:extLs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4B4B4B"/>
                  </a:solidFill>
                  <a:effectLst/>
                  <a:latin typeface="ヒラギノ角ゴ2"/>
                  <a:ea typeface="ヒラギノ角ゴ2"/>
                </a:rPr>
                <a:t>■</a:t>
              </a:r>
              <a:r>
                <a:rPr lang="en-US" altLang="ja-JP" sz="1000" kern="10" spc="0">
                  <a:ln>
                    <a:noFill/>
                  </a:ln>
                  <a:solidFill>
                    <a:srgbClr val="4B4B4B"/>
                  </a:solidFill>
                  <a:effectLst/>
                  <a:latin typeface="ヒラギノ角ゴ2"/>
                  <a:ea typeface="ヒラギノ角ゴ2"/>
                </a:rPr>
                <a:t>LAN 10</a:t>
              </a:r>
              <a:r>
                <a:rPr lang="ja-JP" altLang="en-US" sz="1000" kern="10" spc="0">
                  <a:ln>
                    <a:noFill/>
                  </a:ln>
                  <a:solidFill>
                    <a:srgbClr val="4B4B4B"/>
                  </a:solidFill>
                  <a:effectLst/>
                  <a:latin typeface="ヒラギノ角ゴ2"/>
                  <a:ea typeface="ヒラギノ角ゴ2"/>
                </a:rPr>
                <a:t>ギガビット</a:t>
              </a:r>
              <a:r>
                <a:rPr lang="en-US" altLang="ja-JP" sz="1000" kern="10" spc="0">
                  <a:ln>
                    <a:noFill/>
                  </a:ln>
                  <a:solidFill>
                    <a:srgbClr val="4B4B4B"/>
                  </a:solidFill>
                  <a:effectLst/>
                  <a:latin typeface="ヒラギノ角ゴ2"/>
                  <a:ea typeface="ヒラギノ角ゴ2"/>
                </a:rPr>
                <a:t>×1 </a:t>
              </a:r>
              <a:r>
                <a:rPr lang="ja-JP" altLang="en-US" sz="1000" kern="10" spc="0">
                  <a:ln>
                    <a:noFill/>
                  </a:ln>
                  <a:solidFill>
                    <a:srgbClr val="4B4B4B"/>
                  </a:solidFill>
                  <a:effectLst/>
                  <a:latin typeface="ヒラギノ角ゴ2"/>
                  <a:ea typeface="ヒラギノ角ゴ2"/>
                </a:rPr>
                <a:t>ギガビット</a:t>
              </a:r>
              <a:r>
                <a:rPr lang="en-US" altLang="ja-JP" sz="1000" kern="10" spc="0">
                  <a:ln>
                    <a:noFill/>
                  </a:ln>
                  <a:solidFill>
                    <a:srgbClr val="4B4B4B"/>
                  </a:solidFill>
                  <a:effectLst/>
                  <a:latin typeface="ヒラギノ角ゴ2"/>
                  <a:ea typeface="ヒラギノ角ゴ2"/>
                </a:rPr>
                <a:t>×1</a:t>
              </a:r>
            </a:p>
            <a:p>
              <a:pPr algn="l" rtl="0">
                <a:buNone/>
              </a:pPr>
              <a:r>
                <a:rPr lang="en-US" altLang="ja-JP" sz="1000" kern="10" spc="0">
                  <a:ln>
                    <a:noFill/>
                  </a:ln>
                  <a:solidFill>
                    <a:srgbClr val="4B4B4B"/>
                  </a:solidFill>
                  <a:effectLst/>
                  <a:latin typeface="ヒラギノ角ゴ2"/>
                  <a:ea typeface="ヒラギノ角ゴ2"/>
                </a:rPr>
                <a:t>■</a:t>
              </a:r>
              <a:r>
                <a:rPr lang="ja-JP" altLang="en-US" sz="1000" kern="10" spc="0">
                  <a:ln>
                    <a:noFill/>
                  </a:ln>
                  <a:solidFill>
                    <a:srgbClr val="4B4B4B"/>
                  </a:solidFill>
                  <a:effectLst/>
                  <a:latin typeface="ヒラギノ角ゴ2"/>
                  <a:ea typeface="ヒラギノ角ゴ2"/>
                </a:rPr>
                <a:t>サイズ </a:t>
              </a:r>
              <a:r>
                <a:rPr lang="en-US" altLang="ja-JP" sz="1000" kern="10" spc="0">
                  <a:ln>
                    <a:noFill/>
                  </a:ln>
                  <a:solidFill>
                    <a:srgbClr val="4B4B4B"/>
                  </a:solidFill>
                  <a:effectLst/>
                  <a:latin typeface="ヒラギノ角ゴ2"/>
                  <a:ea typeface="ヒラギノ角ゴ2"/>
                </a:rPr>
                <a:t>175(W)×435(H)×600(D) mm</a:t>
              </a:r>
            </a:p>
            <a:p>
              <a:pPr algn="l" rtl="0">
                <a:buNone/>
              </a:pPr>
              <a:r>
                <a:rPr lang="en-US" altLang="ja-JP" sz="1000" kern="10" spc="0">
                  <a:ln>
                    <a:noFill/>
                  </a:ln>
                  <a:solidFill>
                    <a:srgbClr val="4B4B4B"/>
                  </a:solidFill>
                  <a:effectLst/>
                  <a:latin typeface="ヒラギノ角ゴ2"/>
                  <a:ea typeface="ヒラギノ角ゴ2"/>
                </a:rPr>
                <a:t>■ 3</a:t>
              </a:r>
              <a:r>
                <a:rPr lang="ja-JP" altLang="en-US" sz="1000" kern="10" spc="0">
                  <a:ln>
                    <a:noFill/>
                  </a:ln>
                  <a:solidFill>
                    <a:srgbClr val="4B4B4B"/>
                  </a:solidFill>
                  <a:effectLst/>
                  <a:latin typeface="ヒラギノ角ゴ2"/>
                  <a:ea typeface="ヒラギノ角ゴ2"/>
                </a:rPr>
                <a:t>年間センドバック方式ハードウェア仕様</a:t>
              </a:r>
            </a:p>
          </p:txBody>
        </p:sp>
        <p:sp>
          <p:nvSpPr>
            <p:cNvPr id="53" name="WordArt 96"/>
            <p:cNvSpPr>
              <a:spLocks noChangeArrowheads="1" noChangeShapeType="1" noTextEdit="1"/>
            </p:cNvSpPr>
            <p:nvPr/>
          </p:nvSpPr>
          <p:spPr bwMode="auto">
            <a:xfrm>
              <a:off x="1239" y="9373"/>
              <a:ext cx="2103" cy="456"/>
            </a:xfrm>
            <a:prstGeom prst="rect">
              <a:avLst/>
            </a:prstGeom>
            <a:extLs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4B4B4B"/>
                  </a:solidFill>
                  <a:effectLst/>
                  <a:latin typeface="ヒラギノ角ゴ2"/>
                  <a:ea typeface="ヒラギノ角ゴ2"/>
                </a:rPr>
                <a:t>■</a:t>
              </a:r>
              <a:r>
                <a:rPr lang="en-US" altLang="ja-JP" sz="1000" kern="10" spc="0">
                  <a:ln>
                    <a:noFill/>
                  </a:ln>
                  <a:solidFill>
                    <a:srgbClr val="4B4B4B"/>
                  </a:solidFill>
                  <a:effectLst/>
                  <a:latin typeface="ヒラギノ角ゴ2"/>
                  <a:ea typeface="ヒラギノ角ゴ2"/>
                </a:rPr>
                <a:t>OS: Windows 11 Pro</a:t>
              </a:r>
            </a:p>
            <a:p>
              <a:pPr algn="l" rtl="0">
                <a:buNone/>
              </a:pPr>
              <a:r>
                <a:rPr lang="en-US" altLang="ja-JP" sz="1000" kern="10" spc="0">
                  <a:ln>
                    <a:noFill/>
                  </a:ln>
                  <a:solidFill>
                    <a:srgbClr val="4B4B4B"/>
                  </a:solidFill>
                  <a:effectLst/>
                  <a:latin typeface="ヒラギノ角ゴ2"/>
                  <a:ea typeface="ヒラギノ角ゴ2"/>
                </a:rPr>
                <a:t>■</a:t>
              </a:r>
              <a:r>
                <a:rPr lang="ja-JP" altLang="en-US" sz="1000" kern="10" spc="0">
                  <a:ln>
                    <a:noFill/>
                  </a:ln>
                  <a:solidFill>
                    <a:srgbClr val="4B4B4B"/>
                  </a:solidFill>
                  <a:effectLst/>
                  <a:latin typeface="ヒラギノ角ゴ2"/>
                  <a:ea typeface="ヒラギノ角ゴ2"/>
                </a:rPr>
                <a:t>光学ドライブ</a:t>
              </a:r>
              <a:r>
                <a:rPr lang="en-US" altLang="ja-JP" sz="1000" kern="10" spc="0">
                  <a:ln>
                    <a:noFill/>
                  </a:ln>
                  <a:solidFill>
                    <a:srgbClr val="4B4B4B"/>
                  </a:solidFill>
                  <a:effectLst/>
                  <a:latin typeface="ヒラギノ角ゴ2"/>
                  <a:ea typeface="ヒラギノ角ゴ2"/>
                </a:rPr>
                <a:t>: </a:t>
              </a:r>
              <a:r>
                <a:rPr lang="ja-JP" altLang="en-US" sz="1000" kern="10" spc="0">
                  <a:ln>
                    <a:noFill/>
                  </a:ln>
                  <a:solidFill>
                    <a:srgbClr val="4B4B4B"/>
                  </a:solidFill>
                  <a:effectLst/>
                  <a:latin typeface="ヒラギノ角ゴ2"/>
                  <a:ea typeface="ヒラギノ角ゴ2"/>
                </a:rPr>
                <a:t>非搭載</a:t>
              </a:r>
            </a:p>
            <a:p>
              <a:pPr algn="l" rtl="0">
                <a:buNone/>
              </a:pPr>
              <a:r>
                <a:rPr lang="ja-JP" altLang="en-US" sz="1000" kern="10" spc="0">
                  <a:ln>
                    <a:noFill/>
                  </a:ln>
                  <a:solidFill>
                    <a:srgbClr val="4B4B4B"/>
                  </a:solidFill>
                  <a:effectLst/>
                  <a:latin typeface="ヒラギノ角ゴ2"/>
                  <a:ea typeface="ヒラギノ角ゴ2"/>
                </a:rPr>
                <a:t>■チップセット インテル</a:t>
              </a:r>
              <a:r>
                <a:rPr lang="en-US" altLang="ja-JP" sz="1000" kern="10" spc="0">
                  <a:ln>
                    <a:noFill/>
                  </a:ln>
                  <a:solidFill>
                    <a:srgbClr val="4B4B4B"/>
                  </a:solidFill>
                  <a:effectLst/>
                  <a:latin typeface="ヒラギノ角ゴ2"/>
                  <a:ea typeface="ヒラギノ角ゴ2"/>
                </a:rPr>
                <a:t>W790</a:t>
              </a:r>
            </a:p>
            <a:p>
              <a:pPr algn="l" rtl="0">
                <a:buNone/>
              </a:pPr>
              <a:r>
                <a:rPr lang="en-US" altLang="ja-JP" sz="1000" kern="10" spc="0">
                  <a:ln>
                    <a:noFill/>
                  </a:ln>
                  <a:solidFill>
                    <a:srgbClr val="4B4B4B"/>
                  </a:solidFill>
                  <a:effectLst/>
                  <a:latin typeface="ヒラギノ角ゴ2"/>
                  <a:ea typeface="ヒラギノ角ゴ2"/>
                </a:rPr>
                <a:t>■</a:t>
              </a:r>
              <a:r>
                <a:rPr lang="ja-JP" altLang="en-US" sz="1000" kern="10" spc="0">
                  <a:ln>
                    <a:noFill/>
                  </a:ln>
                  <a:solidFill>
                    <a:srgbClr val="4B4B4B"/>
                  </a:solidFill>
                  <a:effectLst/>
                  <a:latin typeface="ヒラギノ角ゴ2"/>
                  <a:ea typeface="ヒラギノ角ゴ2"/>
                </a:rPr>
                <a:t>電源 </a:t>
              </a:r>
              <a:r>
                <a:rPr lang="en-US" altLang="ja-JP" sz="1000" kern="10" spc="0">
                  <a:ln>
                    <a:noFill/>
                  </a:ln>
                  <a:solidFill>
                    <a:srgbClr val="4B4B4B"/>
                  </a:solidFill>
                  <a:effectLst/>
                  <a:latin typeface="ヒラギノ角ゴ2"/>
                  <a:ea typeface="ヒラギノ角ゴ2"/>
                </a:rPr>
                <a:t>1500W</a:t>
              </a:r>
              <a:r>
                <a:rPr lang="ja-JP" altLang="en-US" sz="1000" kern="10" spc="0">
                  <a:ln>
                    <a:noFill/>
                  </a:ln>
                  <a:solidFill>
                    <a:srgbClr val="4B4B4B"/>
                  </a:solidFill>
                  <a:effectLst/>
                  <a:latin typeface="ヒラギノ角ゴ2"/>
                  <a:ea typeface="ヒラギノ角ゴ2"/>
                </a:rPr>
                <a:t>（</a:t>
              </a:r>
              <a:r>
                <a:rPr lang="en-US" altLang="ja-JP" sz="1000" kern="10" spc="0">
                  <a:ln>
                    <a:noFill/>
                  </a:ln>
                  <a:solidFill>
                    <a:srgbClr val="4B4B4B"/>
                  </a:solidFill>
                  <a:effectLst/>
                  <a:latin typeface="ヒラギノ角ゴ2"/>
                  <a:ea typeface="ヒラギノ角ゴ2"/>
                </a:rPr>
                <a:t>80Plus PLATINUM</a:t>
              </a:r>
              <a:r>
                <a:rPr lang="ja-JP" altLang="en-US" sz="1000" kern="10" spc="0">
                  <a:ln>
                    <a:noFill/>
                  </a:ln>
                  <a:solidFill>
                    <a:srgbClr val="4B4B4B"/>
                  </a:solidFill>
                  <a:effectLst/>
                  <a:latin typeface="ヒラギノ角ゴ2"/>
                  <a:ea typeface="ヒラギノ角ゴ2"/>
                </a:rPr>
                <a:t>認証）</a:t>
              </a:r>
            </a:p>
          </p:txBody>
        </p:sp>
        <p:pic>
          <p:nvPicPr>
            <p:cNvPr id="2145" name="図 23"/>
            <p:cNvPicPr>
              <a:picLocks noChangeAspect="1" noChangeArrowheads="1"/>
            </p:cNvPicPr>
            <p:nvPr/>
          </p:nvPicPr>
          <p:blipFill>
            <a:blip r:embed="rId13" cstate="print">
              <a:extLst>
                <a:ext uri="{28A0092B-C50C-407E-A947-70E740481C1C}">
                  <a14:useLocalDpi xmlns:a14="http://schemas.microsoft.com/office/drawing/2010/main" val="0"/>
                </a:ext>
              </a:extLst>
            </a:blip>
            <a:srcRect l="8980" r="13820"/>
            <a:stretch>
              <a:fillRect/>
            </a:stretch>
          </p:blipFill>
          <p:spPr bwMode="auto">
            <a:xfrm>
              <a:off x="8123" y="7114"/>
              <a:ext cx="2743" cy="3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 name="Rectangle 98"/>
            <p:cNvSpPr>
              <a:spLocks noChangeArrowheads="1"/>
            </p:cNvSpPr>
            <p:nvPr/>
          </p:nvSpPr>
          <p:spPr bwMode="auto">
            <a:xfrm>
              <a:off x="672" y="10992"/>
              <a:ext cx="5270" cy="511"/>
            </a:xfrm>
            <a:prstGeom prst="rect">
              <a:avLst/>
            </a:prstGeom>
            <a:solidFill>
              <a:srgbClr val="548D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pic>
          <p:nvPicPr>
            <p:cNvPr id="2147" name="Picture 99" descr="https://bto-pc.applied.ne.jp/sysimg/ecnext/Be-Clia-CAD-Type-Z14-i9K-4080S_1.png"/>
            <p:cNvPicPr>
              <a:picLocks noChangeAspect="1" noChangeArrowheads="1"/>
            </p:cNvPicPr>
            <p:nvPr/>
          </p:nvPicPr>
          <p:blipFill>
            <a:blip r:embed="rId14" r:link="rId4" cstate="print">
              <a:extLst>
                <a:ext uri="{28A0092B-C50C-407E-A947-70E740481C1C}">
                  <a14:useLocalDpi xmlns:a14="http://schemas.microsoft.com/office/drawing/2010/main" val="0"/>
                </a:ext>
              </a:extLst>
            </a:blip>
            <a:srcRect/>
            <a:stretch>
              <a:fillRect/>
            </a:stretch>
          </p:blipFill>
          <p:spPr bwMode="auto">
            <a:xfrm>
              <a:off x="3710" y="10980"/>
              <a:ext cx="2214" cy="2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 name="WordArt 100"/>
            <p:cNvSpPr>
              <a:spLocks noChangeArrowheads="1" noChangeShapeType="1" noTextEdit="1"/>
            </p:cNvSpPr>
            <p:nvPr/>
          </p:nvSpPr>
          <p:spPr bwMode="auto">
            <a:xfrm>
              <a:off x="864" y="11160"/>
              <a:ext cx="3291" cy="197"/>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en-US" altLang="ja-JP" sz="800" kern="10" spc="0">
                  <a:ln>
                    <a:noFill/>
                  </a:ln>
                  <a:solidFill>
                    <a:srgbClr val="FFFFFF"/>
                  </a:solidFill>
                  <a:effectLst/>
                  <a:latin typeface="ヒラギノ角ゴ6"/>
                  <a:ea typeface="ヒラギノ角ゴ6"/>
                </a:rPr>
                <a:t>intel Core i9 /RTX4060</a:t>
              </a:r>
              <a:r>
                <a:rPr lang="ja-JP" altLang="en-US" sz="800" kern="10" spc="0">
                  <a:ln>
                    <a:noFill/>
                  </a:ln>
                  <a:solidFill>
                    <a:srgbClr val="FFFFFF"/>
                  </a:solidFill>
                  <a:effectLst/>
                  <a:latin typeface="ヒラギノ角ゴ6"/>
                  <a:ea typeface="ヒラギノ角ゴ6"/>
                </a:rPr>
                <a:t>搭載モデル</a:t>
              </a:r>
            </a:p>
          </p:txBody>
        </p:sp>
        <p:grpSp>
          <p:nvGrpSpPr>
            <p:cNvPr id="2405" name="Group 105"/>
            <p:cNvGrpSpPr>
              <a:grpSpLocks/>
            </p:cNvGrpSpPr>
            <p:nvPr/>
          </p:nvGrpSpPr>
          <p:grpSpPr bwMode="auto">
            <a:xfrm>
              <a:off x="2825" y="12762"/>
              <a:ext cx="1095" cy="290"/>
              <a:chOff x="1116" y="10962"/>
              <a:chExt cx="1828" cy="1008"/>
            </a:xfrm>
          </p:grpSpPr>
          <p:sp>
            <p:nvSpPr>
              <p:cNvPr id="2406" name="Rectangle 106"/>
              <p:cNvSpPr>
                <a:spLocks noChangeArrowheads="1"/>
              </p:cNvSpPr>
              <p:nvPr/>
            </p:nvSpPr>
            <p:spPr bwMode="auto">
              <a:xfrm>
                <a:off x="1116" y="10962"/>
                <a:ext cx="1828" cy="1008"/>
              </a:xfrm>
              <a:prstGeom prst="rect">
                <a:avLst/>
              </a:prstGeom>
              <a:solidFill>
                <a:srgbClr val="FFFFFF"/>
              </a:solidFill>
              <a:ln w="9525">
                <a:solidFill>
                  <a:srgbClr val="000000"/>
                </a:solidFill>
                <a:miter lim="800000"/>
                <a:headEnd/>
                <a:tailEnd/>
              </a:ln>
            </p:spPr>
            <p:txBody>
              <a:bodyPr vert="horz" wrap="square" lIns="74295" tIns="8890" rIns="74295" bIns="8890" numCol="1" anchor="t" anchorCtr="0" compatLnSpc="1">
                <a:prstTxWarp prst="textNoShape">
                  <a:avLst/>
                </a:prstTxWarp>
              </a:bodyPr>
              <a:lstStyle/>
              <a:p>
                <a:endParaRPr lang="ja-JP" altLang="en-US"/>
              </a:p>
            </p:txBody>
          </p:sp>
          <p:sp>
            <p:nvSpPr>
              <p:cNvPr id="2407" name="WordArt 107"/>
              <p:cNvSpPr>
                <a:spLocks noChangeArrowheads="1" noChangeShapeType="1" noTextEdit="1"/>
              </p:cNvSpPr>
              <p:nvPr/>
            </p:nvSpPr>
            <p:spPr bwMode="auto">
              <a:xfrm>
                <a:off x="1463" y="11116"/>
                <a:ext cx="1133" cy="701"/>
              </a:xfrm>
              <a:prstGeom prst="rect">
                <a:avLst/>
              </a:prstGeom>
              <a:extLst>
                <a:ext uri="{91240B29-F687-4F45-9708-019B960494DF}">
                  <a14:hiddenLine xmlns:a14="http://schemas.microsoft.com/office/drawing/2010/main" w="15240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3600" kern="10" spc="0">
                    <a:ln>
                      <a:noFill/>
                    </a:ln>
                    <a:solidFill>
                      <a:srgbClr val="272727"/>
                    </a:solidFill>
                    <a:effectLst/>
                    <a:latin typeface="ヒラギノ角ゴ6"/>
                    <a:ea typeface="ヒラギノ角ゴ6"/>
                  </a:rPr>
                  <a:t>各種カスタマイズ</a:t>
                </a:r>
              </a:p>
              <a:p>
                <a:pPr algn="l" rtl="0">
                  <a:buNone/>
                </a:pPr>
                <a:r>
                  <a:rPr lang="ja-JP" altLang="en-US" sz="3600" kern="10" spc="0">
                    <a:ln>
                      <a:noFill/>
                    </a:ln>
                    <a:solidFill>
                      <a:srgbClr val="272727"/>
                    </a:solidFill>
                    <a:effectLst/>
                    <a:latin typeface="ヒラギノ角ゴ6"/>
                    <a:ea typeface="ヒラギノ角ゴ6"/>
                  </a:rPr>
                  <a:t>も承ります</a:t>
                </a:r>
              </a:p>
            </p:txBody>
          </p:sp>
        </p:grpSp>
        <p:sp>
          <p:nvSpPr>
            <p:cNvPr id="57" name="WordArt 108"/>
            <p:cNvSpPr>
              <a:spLocks noChangeArrowheads="1" noChangeShapeType="1" noTextEdit="1"/>
            </p:cNvSpPr>
            <p:nvPr/>
          </p:nvSpPr>
          <p:spPr bwMode="auto">
            <a:xfrm>
              <a:off x="978" y="12407"/>
              <a:ext cx="2531" cy="273"/>
            </a:xfrm>
            <a:prstGeom prst="rect">
              <a:avLst/>
            </a:prstGeom>
            <a:extLst>
              <a:ext uri="{91240B29-F687-4F45-9708-019B960494DF}">
                <a14:hiddenLine xmlns:a14="http://schemas.microsoft.com/office/drawing/2010/main" w="5715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en-US" altLang="ja-JP" sz="1000" kern="10" spc="0">
                  <a:ln>
                    <a:noFill/>
                  </a:ln>
                  <a:solidFill>
                    <a:srgbClr val="292929"/>
                  </a:solidFill>
                  <a:effectLst/>
                  <a:latin typeface="ヒラギノ角ゴ4"/>
                  <a:ea typeface="ヒラギノ角ゴ4"/>
                </a:rPr>
                <a:t>Applied BTO</a:t>
              </a:r>
            </a:p>
            <a:p>
              <a:pPr algn="l" rtl="0">
                <a:buNone/>
              </a:pPr>
              <a:r>
                <a:rPr lang="en-US" altLang="ja-JP" sz="1000" kern="10" spc="0">
                  <a:ln>
                    <a:noFill/>
                  </a:ln>
                  <a:solidFill>
                    <a:srgbClr val="292929"/>
                  </a:solidFill>
                  <a:effectLst/>
                  <a:latin typeface="ヒラギノ角ゴ4"/>
                  <a:ea typeface="ヒラギノ角ゴ4"/>
                </a:rPr>
                <a:t>BT-I914900KAS1N1TTNVM/RTX4060</a:t>
              </a:r>
              <a:endParaRPr lang="ja-JP" altLang="en-US" sz="1000" kern="10" spc="0">
                <a:ln>
                  <a:noFill/>
                </a:ln>
                <a:solidFill>
                  <a:srgbClr val="292929"/>
                </a:solidFill>
                <a:effectLst/>
                <a:latin typeface="ヒラギノ角ゴ4"/>
                <a:ea typeface="ヒラギノ角ゴ4"/>
              </a:endParaRPr>
            </a:p>
          </p:txBody>
        </p:sp>
        <p:grpSp>
          <p:nvGrpSpPr>
            <p:cNvPr id="58" name="Group 109"/>
            <p:cNvGrpSpPr>
              <a:grpSpLocks/>
            </p:cNvGrpSpPr>
            <p:nvPr/>
          </p:nvGrpSpPr>
          <p:grpSpPr bwMode="auto">
            <a:xfrm>
              <a:off x="949" y="11584"/>
              <a:ext cx="2275" cy="529"/>
              <a:chOff x="999" y="11551"/>
              <a:chExt cx="3683" cy="857"/>
            </a:xfrm>
          </p:grpSpPr>
          <p:pic>
            <p:nvPicPr>
              <p:cNvPr id="2158" name="Picture 110" descr="終息】NE Platinum | 株式会社リンクスインターナショナル"/>
              <p:cNvPicPr>
                <a:picLocks noChangeAspect="1" noChangeArrowheads="1"/>
              </p:cNvPicPr>
              <p:nvPr/>
            </p:nvPicPr>
            <p:blipFill>
              <a:blip r:embed="rId15" r:link="rId6" cstate="print">
                <a:extLst>
                  <a:ext uri="{28A0092B-C50C-407E-A947-70E740481C1C}">
                    <a14:useLocalDpi xmlns:a14="http://schemas.microsoft.com/office/drawing/2010/main" val="0"/>
                  </a:ext>
                </a:extLst>
              </a:blip>
              <a:srcRect l="17613" t="6778" r="18163" b="6699"/>
              <a:stretch>
                <a:fillRect/>
              </a:stretch>
            </p:blipFill>
            <p:spPr bwMode="auto">
              <a:xfrm>
                <a:off x="2930" y="11551"/>
                <a:ext cx="636" cy="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9" name="Picture 111"/>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945" y="11551"/>
                <a:ext cx="857" cy="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399" name="グループ化 17"/>
              <p:cNvGrpSpPr>
                <a:grpSpLocks/>
              </p:cNvGrpSpPr>
              <p:nvPr/>
            </p:nvGrpSpPr>
            <p:grpSpPr bwMode="auto">
              <a:xfrm>
                <a:off x="3696" y="11612"/>
                <a:ext cx="986" cy="767"/>
                <a:chOff x="0" y="0"/>
                <a:chExt cx="4330576" cy="3363338"/>
              </a:xfrm>
            </p:grpSpPr>
            <p:sp>
              <p:nvSpPr>
                <p:cNvPr id="2400" name="グラフィックス 13"/>
                <p:cNvSpPr>
                  <a:spLocks/>
                </p:cNvSpPr>
                <p:nvPr/>
              </p:nvSpPr>
              <p:spPr bwMode="auto">
                <a:xfrm>
                  <a:off x="0" y="2549044"/>
                  <a:ext cx="4330576" cy="814294"/>
                </a:xfrm>
                <a:custGeom>
                  <a:avLst/>
                  <a:gdLst>
                    <a:gd name="T0" fmla="*/ 1800919 w 5814698"/>
                    <a:gd name="T1" fmla="*/ 1108 h 814294"/>
                    <a:gd name="T2" fmla="*/ 1801005 w 5814698"/>
                    <a:gd name="T3" fmla="*/ 814294 h 814294"/>
                    <a:gd name="T4" fmla="*/ 2029894 w 5814698"/>
                    <a:gd name="T5" fmla="*/ 814294 h 814294"/>
                    <a:gd name="T6" fmla="*/ 2029894 w 5814698"/>
                    <a:gd name="T7" fmla="*/ 1129 h 814294"/>
                    <a:gd name="T8" fmla="*/ 1800919 w 5814698"/>
                    <a:gd name="T9" fmla="*/ 1129 h 814294"/>
                    <a:gd name="T10" fmla="*/ 0 w 5814698"/>
                    <a:gd name="T11" fmla="*/ 22 h 814294"/>
                    <a:gd name="T12" fmla="*/ 0 w 5814698"/>
                    <a:gd name="T13" fmla="*/ 814294 h 814294"/>
                    <a:gd name="T14" fmla="*/ 230967 w 5814698"/>
                    <a:gd name="T15" fmla="*/ 814294 h 814294"/>
                    <a:gd name="T16" fmla="*/ 230967 w 5814698"/>
                    <a:gd name="T17" fmla="*/ 195987 h 814294"/>
                    <a:gd name="T18" fmla="*/ 409898 w 5814698"/>
                    <a:gd name="T19" fmla="*/ 196052 h 814294"/>
                    <a:gd name="T20" fmla="*/ 539934 w 5814698"/>
                    <a:gd name="T21" fmla="*/ 241410 h 814294"/>
                    <a:gd name="T22" fmla="*/ 590930 w 5814698"/>
                    <a:gd name="T23" fmla="*/ 456730 h 814294"/>
                    <a:gd name="T24" fmla="*/ 590930 w 5814698"/>
                    <a:gd name="T25" fmla="*/ 814294 h 814294"/>
                    <a:gd name="T26" fmla="*/ 814707 w 5814698"/>
                    <a:gd name="T27" fmla="*/ 814294 h 814294"/>
                    <a:gd name="T28" fmla="*/ 814707 w 5814698"/>
                    <a:gd name="T29" fmla="*/ 364407 h 814294"/>
                    <a:gd name="T30" fmla="*/ 411068 w 5814698"/>
                    <a:gd name="T31" fmla="*/ 0 h 814294"/>
                    <a:gd name="T32" fmla="*/ 0 w 5814698"/>
                    <a:gd name="T33" fmla="*/ 0 h 814294"/>
                    <a:gd name="T34" fmla="*/ 2169522 w 5814698"/>
                    <a:gd name="T35" fmla="*/ 1129 h 814294"/>
                    <a:gd name="T36" fmla="*/ 2169522 w 5814698"/>
                    <a:gd name="T37" fmla="*/ 814294 h 814294"/>
                    <a:gd name="T38" fmla="*/ 2540853 w 5814698"/>
                    <a:gd name="T39" fmla="*/ 814294 h 814294"/>
                    <a:gd name="T40" fmla="*/ 2873076 w 5814698"/>
                    <a:gd name="T41" fmla="*/ 707286 h 814294"/>
                    <a:gd name="T42" fmla="*/ 2954346 w 5814698"/>
                    <a:gd name="T43" fmla="*/ 416651 h 814294"/>
                    <a:gd name="T44" fmla="*/ 2880244 w 5814698"/>
                    <a:gd name="T45" fmla="*/ 136878 h 814294"/>
                    <a:gd name="T46" fmla="*/ 2490832 w 5814698"/>
                    <a:gd name="T47" fmla="*/ 1129 h 814294"/>
                    <a:gd name="T48" fmla="*/ 2396612 w 5814698"/>
                    <a:gd name="T49" fmla="*/ 178174 h 814294"/>
                    <a:gd name="T50" fmla="*/ 2495054 w 5814698"/>
                    <a:gd name="T51" fmla="*/ 178174 h 814294"/>
                    <a:gd name="T52" fmla="*/ 2730222 w 5814698"/>
                    <a:gd name="T53" fmla="*/ 409439 h 814294"/>
                    <a:gd name="T54" fmla="*/ 2495054 w 5814698"/>
                    <a:gd name="T55" fmla="*/ 640726 h 814294"/>
                    <a:gd name="T56" fmla="*/ 2396612 w 5814698"/>
                    <a:gd name="T57" fmla="*/ 640726 h 814294"/>
                    <a:gd name="T58" fmla="*/ 2396612 w 5814698"/>
                    <a:gd name="T59" fmla="*/ 178195 h 814294"/>
                    <a:gd name="T60" fmla="*/ 1470839 w 5814698"/>
                    <a:gd name="T61" fmla="*/ 1129 h 814294"/>
                    <a:gd name="T62" fmla="*/ 1279781 w 5814698"/>
                    <a:gd name="T63" fmla="*/ 645613 h 814294"/>
                    <a:gd name="T64" fmla="*/ 1096693 w 5814698"/>
                    <a:gd name="T65" fmla="*/ 1173 h 814294"/>
                    <a:gd name="T66" fmla="*/ 849571 w 5814698"/>
                    <a:gd name="T67" fmla="*/ 1129 h 814294"/>
                    <a:gd name="T68" fmla="*/ 1111028 w 5814698"/>
                    <a:gd name="T69" fmla="*/ 814294 h 814294"/>
                    <a:gd name="T70" fmla="*/ 1440999 w 5814698"/>
                    <a:gd name="T71" fmla="*/ 814294 h 814294"/>
                    <a:gd name="T72" fmla="*/ 1704513 w 5814698"/>
                    <a:gd name="T73" fmla="*/ 1129 h 814294"/>
                    <a:gd name="T74" fmla="*/ 1470861 w 5814698"/>
                    <a:gd name="T75" fmla="*/ 1129 h 814294"/>
                    <a:gd name="T76" fmla="*/ 3060865 w 5814698"/>
                    <a:gd name="T77" fmla="*/ 814294 h 814294"/>
                    <a:gd name="T78" fmla="*/ 3289839 w 5814698"/>
                    <a:gd name="T79" fmla="*/ 814294 h 814294"/>
                    <a:gd name="T80" fmla="*/ 3289839 w 5814698"/>
                    <a:gd name="T81" fmla="*/ 1195 h 814294"/>
                    <a:gd name="T82" fmla="*/ 3060822 w 5814698"/>
                    <a:gd name="T83" fmla="*/ 1129 h 814294"/>
                    <a:gd name="T84" fmla="*/ 3702639 w 5814698"/>
                    <a:gd name="T85" fmla="*/ 1412 h 814294"/>
                    <a:gd name="T86" fmla="*/ 3382954 w 5814698"/>
                    <a:gd name="T87" fmla="*/ 814012 h 814294"/>
                    <a:gd name="T88" fmla="*/ 3608702 w 5814698"/>
                    <a:gd name="T89" fmla="*/ 814012 h 814294"/>
                    <a:gd name="T90" fmla="*/ 3659287 w 5814698"/>
                    <a:gd name="T91" fmla="*/ 670378 h 814294"/>
                    <a:gd name="T92" fmla="*/ 4037591 w 5814698"/>
                    <a:gd name="T93" fmla="*/ 670378 h 814294"/>
                    <a:gd name="T94" fmla="*/ 4085447 w 5814698"/>
                    <a:gd name="T95" fmla="*/ 814012 h 814294"/>
                    <a:gd name="T96" fmla="*/ 4330577 w 5814698"/>
                    <a:gd name="T97" fmla="*/ 814012 h 814294"/>
                    <a:gd name="T98" fmla="*/ 4008444 w 5814698"/>
                    <a:gd name="T99" fmla="*/ 1347 h 814294"/>
                    <a:gd name="T100" fmla="*/ 3702639 w 5814698"/>
                    <a:gd name="T101" fmla="*/ 1434 h 814294"/>
                    <a:gd name="T102" fmla="*/ 3851254 w 5814698"/>
                    <a:gd name="T103" fmla="*/ 149673 h 814294"/>
                    <a:gd name="T104" fmla="*/ 3989929 w 5814698"/>
                    <a:gd name="T105" fmla="*/ 530350 h 814294"/>
                    <a:gd name="T106" fmla="*/ 3708205 w 5814698"/>
                    <a:gd name="T107" fmla="*/ 530350 h 81429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5814698" h="814294">
                      <a:moveTo>
                        <a:pt x="2418108" y="1108"/>
                      </a:moveTo>
                      <a:lnTo>
                        <a:pt x="2418224" y="814294"/>
                      </a:lnTo>
                      <a:lnTo>
                        <a:pt x="2725554" y="814294"/>
                      </a:lnTo>
                      <a:lnTo>
                        <a:pt x="2725554" y="1129"/>
                      </a:lnTo>
                      <a:lnTo>
                        <a:pt x="2418108" y="1129"/>
                      </a:lnTo>
                      <a:lnTo>
                        <a:pt x="2418108" y="1108"/>
                      </a:lnTo>
                      <a:close/>
                      <a:moveTo>
                        <a:pt x="0" y="22"/>
                      </a:moveTo>
                      <a:lnTo>
                        <a:pt x="0" y="814294"/>
                      </a:lnTo>
                      <a:lnTo>
                        <a:pt x="310121" y="814294"/>
                      </a:lnTo>
                      <a:lnTo>
                        <a:pt x="310121" y="195987"/>
                      </a:lnTo>
                      <a:lnTo>
                        <a:pt x="550373" y="196052"/>
                      </a:lnTo>
                      <a:cubicBezTo>
                        <a:pt x="629954" y="196052"/>
                        <a:pt x="686622" y="210845"/>
                        <a:pt x="724973" y="241410"/>
                      </a:cubicBezTo>
                      <a:cubicBezTo>
                        <a:pt x="773616" y="280121"/>
                        <a:pt x="793446" y="342531"/>
                        <a:pt x="793446" y="456730"/>
                      </a:cubicBezTo>
                      <a:lnTo>
                        <a:pt x="793446" y="814294"/>
                      </a:lnTo>
                      <a:lnTo>
                        <a:pt x="1093914" y="814294"/>
                      </a:lnTo>
                      <a:lnTo>
                        <a:pt x="1093914" y="364407"/>
                      </a:lnTo>
                      <a:cubicBezTo>
                        <a:pt x="1093914" y="43316"/>
                        <a:pt x="819963" y="0"/>
                        <a:pt x="551944" y="0"/>
                      </a:cubicBezTo>
                      <a:lnTo>
                        <a:pt x="0" y="0"/>
                      </a:lnTo>
                      <a:lnTo>
                        <a:pt x="0" y="22"/>
                      </a:lnTo>
                      <a:close/>
                      <a:moveTo>
                        <a:pt x="2913034" y="1129"/>
                      </a:moveTo>
                      <a:lnTo>
                        <a:pt x="2913034" y="814294"/>
                      </a:lnTo>
                      <a:lnTo>
                        <a:pt x="3411623" y="814294"/>
                      </a:lnTo>
                      <a:cubicBezTo>
                        <a:pt x="3677259" y="814294"/>
                        <a:pt x="3763933" y="781275"/>
                        <a:pt x="3857702" y="707286"/>
                      </a:cubicBezTo>
                      <a:cubicBezTo>
                        <a:pt x="3923995" y="655324"/>
                        <a:pt x="3966823" y="541277"/>
                        <a:pt x="3966823" y="416651"/>
                      </a:cubicBezTo>
                      <a:cubicBezTo>
                        <a:pt x="3966823" y="302365"/>
                        <a:pt x="3930566" y="200375"/>
                        <a:pt x="3867326" y="136878"/>
                      </a:cubicBezTo>
                      <a:cubicBezTo>
                        <a:pt x="3753437" y="23331"/>
                        <a:pt x="3589363" y="1129"/>
                        <a:pt x="3344459" y="1129"/>
                      </a:cubicBezTo>
                      <a:lnTo>
                        <a:pt x="2913034" y="1129"/>
                      </a:lnTo>
                      <a:close/>
                      <a:moveTo>
                        <a:pt x="3217950" y="178174"/>
                      </a:moveTo>
                      <a:lnTo>
                        <a:pt x="3350128" y="178174"/>
                      </a:lnTo>
                      <a:cubicBezTo>
                        <a:pt x="3541853" y="178174"/>
                        <a:pt x="3665890" y="242518"/>
                        <a:pt x="3665890" y="409439"/>
                      </a:cubicBezTo>
                      <a:cubicBezTo>
                        <a:pt x="3665890" y="576404"/>
                        <a:pt x="3541853" y="640726"/>
                        <a:pt x="3350128" y="640726"/>
                      </a:cubicBezTo>
                      <a:lnTo>
                        <a:pt x="3217950" y="640726"/>
                      </a:lnTo>
                      <a:lnTo>
                        <a:pt x="3217950" y="178195"/>
                      </a:lnTo>
                      <a:lnTo>
                        <a:pt x="3217950" y="178174"/>
                      </a:lnTo>
                      <a:close/>
                      <a:moveTo>
                        <a:pt x="1974907" y="1129"/>
                      </a:moveTo>
                      <a:lnTo>
                        <a:pt x="1718372" y="645613"/>
                      </a:lnTo>
                      <a:lnTo>
                        <a:pt x="1472538" y="1173"/>
                      </a:lnTo>
                      <a:lnTo>
                        <a:pt x="1140726" y="1129"/>
                      </a:lnTo>
                      <a:lnTo>
                        <a:pt x="1491786" y="814294"/>
                      </a:lnTo>
                      <a:lnTo>
                        <a:pt x="1934841" y="814294"/>
                      </a:lnTo>
                      <a:lnTo>
                        <a:pt x="2288663" y="1129"/>
                      </a:lnTo>
                      <a:lnTo>
                        <a:pt x="1974936" y="1129"/>
                      </a:lnTo>
                      <a:lnTo>
                        <a:pt x="1974907" y="1129"/>
                      </a:lnTo>
                      <a:close/>
                      <a:moveTo>
                        <a:pt x="4109847" y="814294"/>
                      </a:moveTo>
                      <a:lnTo>
                        <a:pt x="4417293" y="814294"/>
                      </a:lnTo>
                      <a:lnTo>
                        <a:pt x="4417293" y="1195"/>
                      </a:lnTo>
                      <a:lnTo>
                        <a:pt x="4109789" y="1129"/>
                      </a:lnTo>
                      <a:lnTo>
                        <a:pt x="4109847" y="814294"/>
                      </a:lnTo>
                      <a:close/>
                      <a:moveTo>
                        <a:pt x="4971562" y="1412"/>
                      </a:moveTo>
                      <a:lnTo>
                        <a:pt x="4542318" y="814012"/>
                      </a:lnTo>
                      <a:lnTo>
                        <a:pt x="4845432" y="814012"/>
                      </a:lnTo>
                      <a:lnTo>
                        <a:pt x="4913353" y="670378"/>
                      </a:lnTo>
                      <a:lnTo>
                        <a:pt x="5421305" y="670378"/>
                      </a:lnTo>
                      <a:lnTo>
                        <a:pt x="5485562" y="814012"/>
                      </a:lnTo>
                      <a:lnTo>
                        <a:pt x="5814699" y="814012"/>
                      </a:lnTo>
                      <a:lnTo>
                        <a:pt x="5382169" y="1347"/>
                      </a:lnTo>
                      <a:lnTo>
                        <a:pt x="4971562" y="1434"/>
                      </a:lnTo>
                      <a:lnTo>
                        <a:pt x="4971562" y="1412"/>
                      </a:lnTo>
                      <a:close/>
                      <a:moveTo>
                        <a:pt x="5171109" y="149673"/>
                      </a:moveTo>
                      <a:lnTo>
                        <a:pt x="5357309" y="530350"/>
                      </a:lnTo>
                      <a:lnTo>
                        <a:pt x="4979035" y="530350"/>
                      </a:lnTo>
                      <a:lnTo>
                        <a:pt x="5171109" y="149673"/>
                      </a:lnTo>
                      <a:close/>
                    </a:path>
                  </a:pathLst>
                </a:custGeom>
                <a:solidFill>
                  <a:srgbClr val="1A1919"/>
                </a:solidFill>
                <a:ln>
                  <a:noFill/>
                </a:ln>
                <a:extLst>
                  <a:ext uri="{91240B29-F687-4F45-9708-019B960494DF}">
                    <a14:hiddenLine xmlns:a14="http://schemas.microsoft.com/office/drawing/2010/main" w="29051" cap="flat">
                      <a:solidFill>
                        <a:srgbClr val="000000"/>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endParaRPr lang="ja-JP" altLang="en-US"/>
                </a:p>
              </p:txBody>
            </p:sp>
            <p:sp>
              <p:nvSpPr>
                <p:cNvPr id="2401" name="グラフィックス 13"/>
                <p:cNvSpPr>
                  <a:spLocks/>
                </p:cNvSpPr>
                <p:nvPr/>
              </p:nvSpPr>
              <p:spPr bwMode="auto">
                <a:xfrm>
                  <a:off x="282656" y="0"/>
                  <a:ext cx="3257964" cy="2162761"/>
                </a:xfrm>
                <a:custGeom>
                  <a:avLst/>
                  <a:gdLst>
                    <a:gd name="T0" fmla="*/ 1215598 w 4374493"/>
                    <a:gd name="T1" fmla="*/ 645353 h 2162761"/>
                    <a:gd name="T2" fmla="*/ 1215598 w 4374493"/>
                    <a:gd name="T3" fmla="*/ 449996 h 2162761"/>
                    <a:gd name="T4" fmla="*/ 1273047 w 4374493"/>
                    <a:gd name="T5" fmla="*/ 447042 h 2162761"/>
                    <a:gd name="T6" fmla="*/ 2155100 w 4374493"/>
                    <a:gd name="T7" fmla="*/ 906140 h 2162761"/>
                    <a:gd name="T8" fmla="*/ 1373047 w 4374493"/>
                    <a:gd name="T9" fmla="*/ 1431972 h 2162761"/>
                    <a:gd name="T10" fmla="*/ 1215598 w 4374493"/>
                    <a:gd name="T11" fmla="*/ 1406730 h 2162761"/>
                    <a:gd name="T12" fmla="*/ 1215598 w 4374493"/>
                    <a:gd name="T13" fmla="*/ 814338 h 2162761"/>
                    <a:gd name="T14" fmla="*/ 1589311 w 4374493"/>
                    <a:gd name="T15" fmla="*/ 1139795 h 2162761"/>
                    <a:gd name="T16" fmla="*/ 1866554 w 4374493"/>
                    <a:gd name="T17" fmla="*/ 905293 h 2162761"/>
                    <a:gd name="T18" fmla="*/ 1323025 w 4374493"/>
                    <a:gd name="T19" fmla="*/ 639010 h 2162761"/>
                    <a:gd name="T20" fmla="*/ 1215598 w 4374493"/>
                    <a:gd name="T21" fmla="*/ 645353 h 2162761"/>
                    <a:gd name="T22" fmla="*/ 1215598 w 4374493"/>
                    <a:gd name="T23" fmla="*/ 22 h 2162761"/>
                    <a:gd name="T24" fmla="*/ 1215598 w 4374493"/>
                    <a:gd name="T25" fmla="*/ 291830 h 2162761"/>
                    <a:gd name="T26" fmla="*/ 1273047 w 4374493"/>
                    <a:gd name="T27" fmla="*/ 288397 h 2162761"/>
                    <a:gd name="T28" fmla="*/ 2496288 w 4374493"/>
                    <a:gd name="T29" fmla="*/ 897777 h 2162761"/>
                    <a:gd name="T30" fmla="*/ 1364581 w 4374493"/>
                    <a:gd name="T31" fmla="*/ 1573890 h 2162761"/>
                    <a:gd name="T32" fmla="*/ 1215598 w 4374493"/>
                    <a:gd name="T33" fmla="*/ 1560725 h 2162761"/>
                    <a:gd name="T34" fmla="*/ 1215598 w 4374493"/>
                    <a:gd name="T35" fmla="*/ 1741093 h 2162761"/>
                    <a:gd name="T36" fmla="*/ 1339678 w 4374493"/>
                    <a:gd name="T37" fmla="*/ 1749174 h 2162761"/>
                    <a:gd name="T38" fmla="*/ 2641937 w 4374493"/>
                    <a:gd name="T39" fmla="*/ 1148071 h 2162761"/>
                    <a:gd name="T40" fmla="*/ 3012228 w 4374493"/>
                    <a:gd name="T41" fmla="*/ 1373515 h 2162761"/>
                    <a:gd name="T42" fmla="*/ 1347929 w 4374493"/>
                    <a:gd name="T43" fmla="*/ 1916160 h 2162761"/>
                    <a:gd name="T44" fmla="*/ 1215598 w 4374493"/>
                    <a:gd name="T45" fmla="*/ 1909252 h 2162761"/>
                    <a:gd name="T46" fmla="*/ 1215598 w 4374493"/>
                    <a:gd name="T47" fmla="*/ 2162762 h 2162761"/>
                    <a:gd name="T48" fmla="*/ 3257965 w 4374493"/>
                    <a:gd name="T49" fmla="*/ 2162762 h 2162761"/>
                    <a:gd name="T50" fmla="*/ 3257965 w 4374493"/>
                    <a:gd name="T51" fmla="*/ 0 h 2162761"/>
                    <a:gd name="T52" fmla="*/ 1215619 w 4374493"/>
                    <a:gd name="T53" fmla="*/ 0 h 2162761"/>
                    <a:gd name="T54" fmla="*/ 1215598 w 4374493"/>
                    <a:gd name="T55" fmla="*/ 1406730 h 2162761"/>
                    <a:gd name="T56" fmla="*/ 1215598 w 4374493"/>
                    <a:gd name="T57" fmla="*/ 1560747 h 2162761"/>
                    <a:gd name="T58" fmla="*/ 580644 w 4374493"/>
                    <a:gd name="T59" fmla="*/ 953583 h 2162761"/>
                    <a:gd name="T60" fmla="*/ 1215598 w 4374493"/>
                    <a:gd name="T61" fmla="*/ 645353 h 2162761"/>
                    <a:gd name="T62" fmla="*/ 1215598 w 4374493"/>
                    <a:gd name="T63" fmla="*/ 814338 h 2162761"/>
                    <a:gd name="T64" fmla="*/ 1214818 w 4374493"/>
                    <a:gd name="T65" fmla="*/ 814251 h 2162761"/>
                    <a:gd name="T66" fmla="*/ 844353 w 4374493"/>
                    <a:gd name="T67" fmla="*/ 984126 h 2162761"/>
                    <a:gd name="T68" fmla="*/ 1215598 w 4374493"/>
                    <a:gd name="T69" fmla="*/ 1406730 h 2162761"/>
                    <a:gd name="T70" fmla="*/ 332873 w 4374493"/>
                    <a:gd name="T71" fmla="*/ 931100 h 2162761"/>
                    <a:gd name="T72" fmla="*/ 1215598 w 4374493"/>
                    <a:gd name="T73" fmla="*/ 449974 h 2162761"/>
                    <a:gd name="T74" fmla="*/ 1215598 w 4374493"/>
                    <a:gd name="T75" fmla="*/ 291830 h 2162761"/>
                    <a:gd name="T76" fmla="*/ 0 w 4374493"/>
                    <a:gd name="T77" fmla="*/ 897755 h 2162761"/>
                    <a:gd name="T78" fmla="*/ 1215619 w 4374493"/>
                    <a:gd name="T79" fmla="*/ 1909252 h 2162761"/>
                    <a:gd name="T80" fmla="*/ 1215619 w 4374493"/>
                    <a:gd name="T81" fmla="*/ 1741115 h 2162761"/>
                    <a:gd name="T82" fmla="*/ 332873 w 4374493"/>
                    <a:gd name="T83" fmla="*/ 931100 h 216276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4374493" h="2162761">
                      <a:moveTo>
                        <a:pt x="1632192" y="645353"/>
                      </a:moveTo>
                      <a:lnTo>
                        <a:pt x="1632192" y="449996"/>
                      </a:lnTo>
                      <a:cubicBezTo>
                        <a:pt x="1657876" y="448635"/>
                        <a:pt x="1683594" y="447650"/>
                        <a:pt x="1709330" y="447042"/>
                      </a:cubicBezTo>
                      <a:cubicBezTo>
                        <a:pt x="2424475" y="430250"/>
                        <a:pt x="2893669" y="906140"/>
                        <a:pt x="2893669" y="906140"/>
                      </a:cubicBezTo>
                      <a:cubicBezTo>
                        <a:pt x="2893669" y="906140"/>
                        <a:pt x="2386939" y="1431972"/>
                        <a:pt x="1843601" y="1431972"/>
                      </a:cubicBezTo>
                      <a:cubicBezTo>
                        <a:pt x="1765329" y="1431972"/>
                        <a:pt x="1695315" y="1422566"/>
                        <a:pt x="1632192" y="1406730"/>
                      </a:cubicBezTo>
                      <a:lnTo>
                        <a:pt x="1632192" y="814338"/>
                      </a:lnTo>
                      <a:cubicBezTo>
                        <a:pt x="1910592" y="839450"/>
                        <a:pt x="1966562" y="931339"/>
                        <a:pt x="2133980" y="1139795"/>
                      </a:cubicBezTo>
                      <a:lnTo>
                        <a:pt x="2506236" y="905293"/>
                      </a:lnTo>
                      <a:cubicBezTo>
                        <a:pt x="2506236" y="905293"/>
                        <a:pt x="2234524" y="639010"/>
                        <a:pt x="1776436" y="639010"/>
                      </a:cubicBezTo>
                      <a:cubicBezTo>
                        <a:pt x="1726572" y="639010"/>
                        <a:pt x="1678946" y="641617"/>
                        <a:pt x="1632192" y="645353"/>
                      </a:cubicBezTo>
                      <a:close/>
                      <a:moveTo>
                        <a:pt x="1632192" y="22"/>
                      </a:moveTo>
                      <a:lnTo>
                        <a:pt x="1632192" y="291830"/>
                      </a:lnTo>
                      <a:cubicBezTo>
                        <a:pt x="1657837" y="290309"/>
                        <a:pt x="1683540" y="289092"/>
                        <a:pt x="1709330" y="288397"/>
                      </a:cubicBezTo>
                      <a:cubicBezTo>
                        <a:pt x="2703863" y="263372"/>
                        <a:pt x="3351785" y="897777"/>
                        <a:pt x="3351785" y="897777"/>
                      </a:cubicBezTo>
                      <a:cubicBezTo>
                        <a:pt x="3351785" y="897777"/>
                        <a:pt x="2607536" y="1573890"/>
                        <a:pt x="1832233" y="1573890"/>
                      </a:cubicBezTo>
                      <a:cubicBezTo>
                        <a:pt x="1761201" y="1573890"/>
                        <a:pt x="1694705" y="1569002"/>
                        <a:pt x="1632192" y="1560725"/>
                      </a:cubicBezTo>
                      <a:lnTo>
                        <a:pt x="1632192" y="1741093"/>
                      </a:lnTo>
                      <a:cubicBezTo>
                        <a:pt x="1685633" y="1746176"/>
                        <a:pt x="1740993" y="1749174"/>
                        <a:pt x="1798796" y="1749174"/>
                      </a:cubicBezTo>
                      <a:cubicBezTo>
                        <a:pt x="2520309" y="1749174"/>
                        <a:pt x="3042072" y="1473898"/>
                        <a:pt x="3547349" y="1148071"/>
                      </a:cubicBezTo>
                      <a:cubicBezTo>
                        <a:pt x="3631058" y="1198187"/>
                        <a:pt x="3974034" y="1320097"/>
                        <a:pt x="4044542" y="1373515"/>
                      </a:cubicBezTo>
                      <a:cubicBezTo>
                        <a:pt x="3564125" y="1673990"/>
                        <a:pt x="2444566" y="1916160"/>
                        <a:pt x="1809874" y="1916160"/>
                      </a:cubicBezTo>
                      <a:cubicBezTo>
                        <a:pt x="1750532" y="1915995"/>
                        <a:pt x="1691236" y="1913689"/>
                        <a:pt x="1632192" y="1909252"/>
                      </a:cubicBezTo>
                      <a:lnTo>
                        <a:pt x="1632192" y="2162762"/>
                      </a:lnTo>
                      <a:lnTo>
                        <a:pt x="4374494" y="2162762"/>
                      </a:lnTo>
                      <a:lnTo>
                        <a:pt x="4374494" y="0"/>
                      </a:lnTo>
                      <a:lnTo>
                        <a:pt x="1632221" y="0"/>
                      </a:lnTo>
                      <a:lnTo>
                        <a:pt x="1632192" y="22"/>
                      </a:lnTo>
                      <a:close/>
                      <a:moveTo>
                        <a:pt x="1632192" y="1406730"/>
                      </a:moveTo>
                      <a:lnTo>
                        <a:pt x="1632192" y="1560747"/>
                      </a:lnTo>
                      <a:cubicBezTo>
                        <a:pt x="964847" y="1471834"/>
                        <a:pt x="779635" y="953583"/>
                        <a:pt x="779635" y="953583"/>
                      </a:cubicBezTo>
                      <a:cubicBezTo>
                        <a:pt x="779635" y="953583"/>
                        <a:pt x="1100049" y="688343"/>
                        <a:pt x="1632192" y="645353"/>
                      </a:cubicBezTo>
                      <a:lnTo>
                        <a:pt x="1632192" y="814338"/>
                      </a:lnTo>
                      <a:cubicBezTo>
                        <a:pt x="1631785" y="814338"/>
                        <a:pt x="1631494" y="814251"/>
                        <a:pt x="1631145" y="814251"/>
                      </a:cubicBezTo>
                      <a:cubicBezTo>
                        <a:pt x="1351903" y="789182"/>
                        <a:pt x="1133719" y="984126"/>
                        <a:pt x="1133719" y="984126"/>
                      </a:cubicBezTo>
                      <a:cubicBezTo>
                        <a:pt x="1133719" y="984126"/>
                        <a:pt x="1255953" y="1312277"/>
                        <a:pt x="1632192" y="1406730"/>
                      </a:cubicBezTo>
                      <a:close/>
                      <a:moveTo>
                        <a:pt x="446951" y="931100"/>
                      </a:moveTo>
                      <a:cubicBezTo>
                        <a:pt x="446951" y="931100"/>
                        <a:pt x="842439" y="495050"/>
                        <a:pt x="1632192" y="449974"/>
                      </a:cubicBezTo>
                      <a:lnTo>
                        <a:pt x="1632192" y="291830"/>
                      </a:lnTo>
                      <a:cubicBezTo>
                        <a:pt x="757479" y="344269"/>
                        <a:pt x="0" y="897755"/>
                        <a:pt x="0" y="897755"/>
                      </a:cubicBezTo>
                      <a:cubicBezTo>
                        <a:pt x="0" y="897755"/>
                        <a:pt x="428982" y="1824423"/>
                        <a:pt x="1632221" y="1909252"/>
                      </a:cubicBezTo>
                      <a:lnTo>
                        <a:pt x="1632221" y="1741115"/>
                      </a:lnTo>
                      <a:cubicBezTo>
                        <a:pt x="749251" y="1658089"/>
                        <a:pt x="446951" y="931100"/>
                        <a:pt x="446951" y="931100"/>
                      </a:cubicBezTo>
                      <a:close/>
                    </a:path>
                  </a:pathLst>
                </a:custGeom>
                <a:solidFill>
                  <a:srgbClr val="76B900"/>
                </a:solidFill>
                <a:ln>
                  <a:noFill/>
                </a:ln>
                <a:extLst>
                  <a:ext uri="{91240B29-F687-4F45-9708-019B960494DF}">
                    <a14:hiddenLine xmlns:a14="http://schemas.microsoft.com/office/drawing/2010/main" w="29051" cap="flat">
                      <a:solidFill>
                        <a:srgbClr val="000000"/>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endParaRPr lang="ja-JP" altLang="en-US"/>
                </a:p>
              </p:txBody>
            </p:sp>
          </p:grpSp>
          <p:pic>
            <p:nvPicPr>
              <p:cNvPr id="2163" name="図 1"/>
              <p:cNvPicPr>
                <a:picLocks noChangeAspect="1" noChangeArrowheads="1"/>
              </p:cNvPicPr>
              <p:nvPr/>
            </p:nvPicPr>
            <p:blipFill>
              <a:blip r:embed="rId17" cstate="print">
                <a:extLst>
                  <a:ext uri="{28A0092B-C50C-407E-A947-70E740481C1C}">
                    <a14:useLocalDpi xmlns:a14="http://schemas.microsoft.com/office/drawing/2010/main" val="0"/>
                  </a:ext>
                </a:extLst>
              </a:blip>
              <a:srcRect l="27032" t="47600" r="63568" b="39911"/>
              <a:stretch>
                <a:fillRect/>
              </a:stretch>
            </p:blipFill>
            <p:spPr bwMode="auto">
              <a:xfrm>
                <a:off x="999" y="11551"/>
                <a:ext cx="830" cy="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9" name="WordArt 116"/>
            <p:cNvSpPr>
              <a:spLocks noChangeArrowheads="1" noChangeShapeType="1" noTextEdit="1"/>
            </p:cNvSpPr>
            <p:nvPr/>
          </p:nvSpPr>
          <p:spPr bwMode="auto">
            <a:xfrm>
              <a:off x="978" y="12159"/>
              <a:ext cx="2281" cy="134"/>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800" kern="10" spc="0">
                  <a:ln>
                    <a:noFill/>
                  </a:ln>
                  <a:solidFill>
                    <a:srgbClr val="000066"/>
                  </a:solidFill>
                  <a:effectLst/>
                  <a:latin typeface="ヒラギノ角ゴ5"/>
                  <a:ea typeface="ヒラギノ角ゴ5"/>
                </a:rPr>
                <a:t>メモリ</a:t>
              </a:r>
              <a:r>
                <a:rPr lang="en-US" altLang="ja-JP" sz="800" kern="10" spc="0">
                  <a:ln>
                    <a:noFill/>
                  </a:ln>
                  <a:solidFill>
                    <a:srgbClr val="000066"/>
                  </a:solidFill>
                  <a:effectLst/>
                  <a:latin typeface="ヒラギノ角ゴ5"/>
                  <a:ea typeface="ヒラギノ角ゴ5"/>
                </a:rPr>
                <a:t>32GB / SSD1TB / 1</a:t>
              </a:r>
              <a:r>
                <a:rPr lang="ja-JP" altLang="en-US" sz="800" kern="10" spc="0">
                  <a:ln>
                    <a:noFill/>
                  </a:ln>
                  <a:solidFill>
                    <a:srgbClr val="000066"/>
                  </a:solidFill>
                  <a:effectLst/>
                  <a:latin typeface="ヒラギノ角ゴ5"/>
                  <a:ea typeface="ヒラギノ角ゴ5"/>
                </a:rPr>
                <a:t>年間保証</a:t>
              </a:r>
            </a:p>
          </p:txBody>
        </p:sp>
        <p:cxnSp>
          <p:nvCxnSpPr>
            <p:cNvPr id="2165" name="AutoShape 117"/>
            <p:cNvCxnSpPr>
              <a:cxnSpLocks noChangeShapeType="1"/>
            </p:cNvCxnSpPr>
            <p:nvPr/>
          </p:nvCxnSpPr>
          <p:spPr bwMode="auto">
            <a:xfrm>
              <a:off x="949" y="12343"/>
              <a:ext cx="2969"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60" name="Rectangle 118"/>
            <p:cNvSpPr>
              <a:spLocks noChangeArrowheads="1"/>
            </p:cNvSpPr>
            <p:nvPr/>
          </p:nvSpPr>
          <p:spPr bwMode="auto">
            <a:xfrm>
              <a:off x="6159" y="10992"/>
              <a:ext cx="5270" cy="511"/>
            </a:xfrm>
            <a:prstGeom prst="rect">
              <a:avLst/>
            </a:prstGeom>
            <a:solidFill>
              <a:srgbClr val="548D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sp>
          <p:nvSpPr>
            <p:cNvPr id="61" name="WordArt 119"/>
            <p:cNvSpPr>
              <a:spLocks noChangeArrowheads="1" noChangeShapeType="1" noTextEdit="1"/>
            </p:cNvSpPr>
            <p:nvPr/>
          </p:nvSpPr>
          <p:spPr bwMode="auto">
            <a:xfrm>
              <a:off x="6351" y="11160"/>
              <a:ext cx="3291" cy="197"/>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en-US" altLang="ja-JP" sz="800" kern="10" spc="0">
                  <a:ln>
                    <a:noFill/>
                  </a:ln>
                  <a:solidFill>
                    <a:srgbClr val="FFFFFF"/>
                  </a:solidFill>
                  <a:effectLst/>
                  <a:latin typeface="ヒラギノ角ゴ6"/>
                  <a:ea typeface="ヒラギノ角ゴ6"/>
                </a:rPr>
                <a:t>intel Xeon W7 /RTX4060</a:t>
              </a:r>
              <a:r>
                <a:rPr lang="ja-JP" altLang="en-US" sz="800" kern="10" spc="0">
                  <a:ln>
                    <a:noFill/>
                  </a:ln>
                  <a:solidFill>
                    <a:srgbClr val="FFFFFF"/>
                  </a:solidFill>
                  <a:effectLst/>
                  <a:latin typeface="ヒラギノ角ゴ6"/>
                  <a:ea typeface="ヒラギノ角ゴ6"/>
                </a:rPr>
                <a:t>搭載モデル</a:t>
              </a:r>
            </a:p>
          </p:txBody>
        </p:sp>
        <p:grpSp>
          <p:nvGrpSpPr>
            <p:cNvPr id="2396" name="Group 124"/>
            <p:cNvGrpSpPr>
              <a:grpSpLocks/>
            </p:cNvGrpSpPr>
            <p:nvPr/>
          </p:nvGrpSpPr>
          <p:grpSpPr bwMode="auto">
            <a:xfrm>
              <a:off x="8312" y="12762"/>
              <a:ext cx="1095" cy="290"/>
              <a:chOff x="1116" y="10962"/>
              <a:chExt cx="1828" cy="1008"/>
            </a:xfrm>
          </p:grpSpPr>
          <p:sp>
            <p:nvSpPr>
              <p:cNvPr id="2397" name="Rectangle 125"/>
              <p:cNvSpPr>
                <a:spLocks noChangeArrowheads="1"/>
              </p:cNvSpPr>
              <p:nvPr/>
            </p:nvSpPr>
            <p:spPr bwMode="auto">
              <a:xfrm>
                <a:off x="1116" y="10962"/>
                <a:ext cx="1828" cy="1008"/>
              </a:xfrm>
              <a:prstGeom prst="rect">
                <a:avLst/>
              </a:prstGeom>
              <a:solidFill>
                <a:srgbClr val="FFFFFF"/>
              </a:solidFill>
              <a:ln w="9525">
                <a:solidFill>
                  <a:srgbClr val="000000"/>
                </a:solidFill>
                <a:miter lim="800000"/>
                <a:headEnd/>
                <a:tailEnd/>
              </a:ln>
            </p:spPr>
            <p:txBody>
              <a:bodyPr vert="horz" wrap="square" lIns="74295" tIns="8890" rIns="74295" bIns="8890" numCol="1" anchor="t" anchorCtr="0" compatLnSpc="1">
                <a:prstTxWarp prst="textNoShape">
                  <a:avLst/>
                </a:prstTxWarp>
              </a:bodyPr>
              <a:lstStyle/>
              <a:p>
                <a:endParaRPr lang="ja-JP" altLang="en-US"/>
              </a:p>
            </p:txBody>
          </p:sp>
          <p:sp>
            <p:nvSpPr>
              <p:cNvPr id="2398" name="WordArt 126"/>
              <p:cNvSpPr>
                <a:spLocks noChangeArrowheads="1" noChangeShapeType="1" noTextEdit="1"/>
              </p:cNvSpPr>
              <p:nvPr/>
            </p:nvSpPr>
            <p:spPr bwMode="auto">
              <a:xfrm>
                <a:off x="1463" y="11116"/>
                <a:ext cx="1133" cy="701"/>
              </a:xfrm>
              <a:prstGeom prst="rect">
                <a:avLst/>
              </a:prstGeom>
              <a:extLst>
                <a:ext uri="{91240B29-F687-4F45-9708-019B960494DF}">
                  <a14:hiddenLine xmlns:a14="http://schemas.microsoft.com/office/drawing/2010/main" w="15240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3600" kern="10" spc="0">
                    <a:ln>
                      <a:noFill/>
                    </a:ln>
                    <a:solidFill>
                      <a:srgbClr val="272727"/>
                    </a:solidFill>
                    <a:effectLst/>
                    <a:latin typeface="ヒラギノ角ゴ6"/>
                    <a:ea typeface="ヒラギノ角ゴ6"/>
                  </a:rPr>
                  <a:t>各種カスタマイズ</a:t>
                </a:r>
              </a:p>
              <a:p>
                <a:pPr algn="l" rtl="0">
                  <a:buNone/>
                </a:pPr>
                <a:r>
                  <a:rPr lang="ja-JP" altLang="en-US" sz="3600" kern="10" spc="0">
                    <a:ln>
                      <a:noFill/>
                    </a:ln>
                    <a:solidFill>
                      <a:srgbClr val="272727"/>
                    </a:solidFill>
                    <a:effectLst/>
                    <a:latin typeface="ヒラギノ角ゴ6"/>
                    <a:ea typeface="ヒラギノ角ゴ6"/>
                  </a:rPr>
                  <a:t>も承ります</a:t>
                </a:r>
              </a:p>
            </p:txBody>
          </p:sp>
        </p:grpSp>
        <p:sp>
          <p:nvSpPr>
            <p:cNvPr id="63" name="WordArt 127"/>
            <p:cNvSpPr>
              <a:spLocks noChangeArrowheads="1" noChangeShapeType="1" noTextEdit="1"/>
            </p:cNvSpPr>
            <p:nvPr/>
          </p:nvSpPr>
          <p:spPr bwMode="auto">
            <a:xfrm>
              <a:off x="6465" y="12407"/>
              <a:ext cx="2531" cy="273"/>
            </a:xfrm>
            <a:prstGeom prst="rect">
              <a:avLst/>
            </a:prstGeom>
            <a:extLst>
              <a:ext uri="{91240B29-F687-4F45-9708-019B960494DF}">
                <a14:hiddenLine xmlns:a14="http://schemas.microsoft.com/office/drawing/2010/main" w="5715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en-US" altLang="ja-JP" sz="1000" kern="10" spc="0">
                  <a:ln>
                    <a:noFill/>
                  </a:ln>
                  <a:solidFill>
                    <a:srgbClr val="292929"/>
                  </a:solidFill>
                  <a:effectLst/>
                  <a:latin typeface="ヒラギノ角ゴ4"/>
                  <a:ea typeface="ヒラギノ角ゴ4"/>
                </a:rPr>
                <a:t>Applied CERVO-GraceAL</a:t>
              </a:r>
            </a:p>
            <a:p>
              <a:pPr algn="l" rtl="0">
                <a:buNone/>
              </a:pPr>
              <a:r>
                <a:rPr lang="en-US" altLang="ja-JP" sz="1000" kern="10" spc="0">
                  <a:ln>
                    <a:noFill/>
                  </a:ln>
                  <a:solidFill>
                    <a:srgbClr val="292929"/>
                  </a:solidFill>
                  <a:effectLst/>
                  <a:latin typeface="ヒラギノ角ゴ4"/>
                  <a:ea typeface="ヒラギノ角ゴ4"/>
                </a:rPr>
                <a:t>WST-XW72575S3N1TTNVM/RTX4060</a:t>
              </a:r>
              <a:endParaRPr lang="ja-JP" altLang="en-US" sz="1000" kern="10" spc="0">
                <a:ln>
                  <a:noFill/>
                </a:ln>
                <a:solidFill>
                  <a:srgbClr val="292929"/>
                </a:solidFill>
                <a:effectLst/>
                <a:latin typeface="ヒラギノ角ゴ4"/>
                <a:ea typeface="ヒラギノ角ゴ4"/>
              </a:endParaRPr>
            </a:p>
          </p:txBody>
        </p:sp>
        <p:sp>
          <p:nvSpPr>
            <p:cNvPr id="2048" name="WordArt 128"/>
            <p:cNvSpPr>
              <a:spLocks noChangeArrowheads="1" noChangeShapeType="1" noTextEdit="1"/>
            </p:cNvSpPr>
            <p:nvPr/>
          </p:nvSpPr>
          <p:spPr bwMode="auto">
            <a:xfrm>
              <a:off x="6465" y="12159"/>
              <a:ext cx="2281" cy="134"/>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800" kern="10" spc="0">
                  <a:ln>
                    <a:noFill/>
                  </a:ln>
                  <a:solidFill>
                    <a:srgbClr val="000066"/>
                  </a:solidFill>
                  <a:effectLst/>
                  <a:latin typeface="ヒラギノ角ゴ5"/>
                  <a:ea typeface="ヒラギノ角ゴ5"/>
                </a:rPr>
                <a:t>メモリ</a:t>
              </a:r>
              <a:r>
                <a:rPr lang="en-US" altLang="ja-JP" sz="800" kern="10" spc="0">
                  <a:ln>
                    <a:noFill/>
                  </a:ln>
                  <a:solidFill>
                    <a:srgbClr val="000066"/>
                  </a:solidFill>
                  <a:effectLst/>
                  <a:latin typeface="ヒラギノ角ゴ5"/>
                  <a:ea typeface="ヒラギノ角ゴ5"/>
                </a:rPr>
                <a:t>32GB / SSD1TB</a:t>
              </a:r>
              <a:r>
                <a:rPr lang="ja-JP" altLang="en-US" sz="800" kern="10" spc="0">
                  <a:ln>
                    <a:noFill/>
                  </a:ln>
                  <a:solidFill>
                    <a:srgbClr val="000066"/>
                  </a:solidFill>
                  <a:effectLst/>
                  <a:latin typeface="ヒラギノ角ゴ5"/>
                  <a:ea typeface="ヒラギノ角ゴ5"/>
                </a:rPr>
                <a:t>＆</a:t>
              </a:r>
              <a:r>
                <a:rPr lang="en-US" altLang="ja-JP" sz="800" kern="10" spc="0">
                  <a:ln>
                    <a:noFill/>
                  </a:ln>
                  <a:solidFill>
                    <a:srgbClr val="000066"/>
                  </a:solidFill>
                  <a:effectLst/>
                  <a:latin typeface="ヒラギノ角ゴ5"/>
                  <a:ea typeface="ヒラギノ角ゴ5"/>
                </a:rPr>
                <a:t>2TB / 3</a:t>
              </a:r>
              <a:r>
                <a:rPr lang="ja-JP" altLang="en-US" sz="800" kern="10" spc="0">
                  <a:ln>
                    <a:noFill/>
                  </a:ln>
                  <a:solidFill>
                    <a:srgbClr val="000066"/>
                  </a:solidFill>
                  <a:effectLst/>
                  <a:latin typeface="ヒラギノ角ゴ5"/>
                  <a:ea typeface="ヒラギノ角ゴ5"/>
                </a:rPr>
                <a:t>年間保証</a:t>
              </a:r>
            </a:p>
          </p:txBody>
        </p:sp>
        <p:cxnSp>
          <p:nvCxnSpPr>
            <p:cNvPr id="2177" name="AutoShape 129"/>
            <p:cNvCxnSpPr>
              <a:cxnSpLocks noChangeShapeType="1"/>
            </p:cNvCxnSpPr>
            <p:nvPr/>
          </p:nvCxnSpPr>
          <p:spPr bwMode="auto">
            <a:xfrm>
              <a:off x="6436" y="12343"/>
              <a:ext cx="2969"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pic>
          <p:nvPicPr>
            <p:cNvPr id="2178" name="図 23"/>
            <p:cNvPicPr>
              <a:picLocks noChangeAspect="1" noChangeArrowheads="1"/>
            </p:cNvPicPr>
            <p:nvPr/>
          </p:nvPicPr>
          <p:blipFill>
            <a:blip r:embed="rId18" cstate="print">
              <a:extLst>
                <a:ext uri="{28A0092B-C50C-407E-A947-70E740481C1C}">
                  <a14:useLocalDpi xmlns:a14="http://schemas.microsoft.com/office/drawing/2010/main" val="0"/>
                </a:ext>
              </a:extLst>
            </a:blip>
            <a:srcRect l="8980" r="13820"/>
            <a:stretch>
              <a:fillRect/>
            </a:stretch>
          </p:blipFill>
          <p:spPr bwMode="auto">
            <a:xfrm>
              <a:off x="9549" y="10989"/>
              <a:ext cx="1661" cy="2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79" name="Picture 131" descr="終息】NE Platinum | 株式会社リンクスインターナショナル"/>
            <p:cNvPicPr>
              <a:picLocks noChangeAspect="1" noChangeArrowheads="1"/>
            </p:cNvPicPr>
            <p:nvPr/>
          </p:nvPicPr>
          <p:blipFill>
            <a:blip r:embed="rId15" r:link="rId6" cstate="print">
              <a:extLst>
                <a:ext uri="{28A0092B-C50C-407E-A947-70E740481C1C}">
                  <a14:useLocalDpi xmlns:a14="http://schemas.microsoft.com/office/drawing/2010/main" val="0"/>
                </a:ext>
              </a:extLst>
            </a:blip>
            <a:srcRect l="17613" t="6778" r="18163" b="6699"/>
            <a:stretch>
              <a:fillRect/>
            </a:stretch>
          </p:blipFill>
          <p:spPr bwMode="auto">
            <a:xfrm>
              <a:off x="7629" y="11584"/>
              <a:ext cx="393" cy="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80" name="Picture 132"/>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020" y="11584"/>
              <a:ext cx="530" cy="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49" name="グループ化 17"/>
            <p:cNvGrpSpPr>
              <a:grpSpLocks/>
            </p:cNvGrpSpPr>
            <p:nvPr/>
          </p:nvGrpSpPr>
          <p:grpSpPr bwMode="auto">
            <a:xfrm>
              <a:off x="8102" y="11622"/>
              <a:ext cx="609" cy="473"/>
              <a:chOff x="0" y="0"/>
              <a:chExt cx="4330576" cy="3363338"/>
            </a:xfrm>
          </p:grpSpPr>
          <p:sp>
            <p:nvSpPr>
              <p:cNvPr id="2379" name="グラフィックス 13"/>
              <p:cNvSpPr>
                <a:spLocks/>
              </p:cNvSpPr>
              <p:nvPr/>
            </p:nvSpPr>
            <p:spPr bwMode="auto">
              <a:xfrm>
                <a:off x="0" y="2549044"/>
                <a:ext cx="4330576" cy="814294"/>
              </a:xfrm>
              <a:custGeom>
                <a:avLst/>
                <a:gdLst>
                  <a:gd name="T0" fmla="*/ 1800919 w 5814698"/>
                  <a:gd name="T1" fmla="*/ 1108 h 814294"/>
                  <a:gd name="T2" fmla="*/ 1801005 w 5814698"/>
                  <a:gd name="T3" fmla="*/ 814294 h 814294"/>
                  <a:gd name="T4" fmla="*/ 2029894 w 5814698"/>
                  <a:gd name="T5" fmla="*/ 814294 h 814294"/>
                  <a:gd name="T6" fmla="*/ 2029894 w 5814698"/>
                  <a:gd name="T7" fmla="*/ 1129 h 814294"/>
                  <a:gd name="T8" fmla="*/ 1800919 w 5814698"/>
                  <a:gd name="T9" fmla="*/ 1129 h 814294"/>
                  <a:gd name="T10" fmla="*/ 0 w 5814698"/>
                  <a:gd name="T11" fmla="*/ 22 h 814294"/>
                  <a:gd name="T12" fmla="*/ 0 w 5814698"/>
                  <a:gd name="T13" fmla="*/ 814294 h 814294"/>
                  <a:gd name="T14" fmla="*/ 230967 w 5814698"/>
                  <a:gd name="T15" fmla="*/ 814294 h 814294"/>
                  <a:gd name="T16" fmla="*/ 230967 w 5814698"/>
                  <a:gd name="T17" fmla="*/ 195987 h 814294"/>
                  <a:gd name="T18" fmla="*/ 409898 w 5814698"/>
                  <a:gd name="T19" fmla="*/ 196052 h 814294"/>
                  <a:gd name="T20" fmla="*/ 539934 w 5814698"/>
                  <a:gd name="T21" fmla="*/ 241410 h 814294"/>
                  <a:gd name="T22" fmla="*/ 590930 w 5814698"/>
                  <a:gd name="T23" fmla="*/ 456730 h 814294"/>
                  <a:gd name="T24" fmla="*/ 590930 w 5814698"/>
                  <a:gd name="T25" fmla="*/ 814294 h 814294"/>
                  <a:gd name="T26" fmla="*/ 814707 w 5814698"/>
                  <a:gd name="T27" fmla="*/ 814294 h 814294"/>
                  <a:gd name="T28" fmla="*/ 814707 w 5814698"/>
                  <a:gd name="T29" fmla="*/ 364407 h 814294"/>
                  <a:gd name="T30" fmla="*/ 411068 w 5814698"/>
                  <a:gd name="T31" fmla="*/ 0 h 814294"/>
                  <a:gd name="T32" fmla="*/ 0 w 5814698"/>
                  <a:gd name="T33" fmla="*/ 0 h 814294"/>
                  <a:gd name="T34" fmla="*/ 2169522 w 5814698"/>
                  <a:gd name="T35" fmla="*/ 1129 h 814294"/>
                  <a:gd name="T36" fmla="*/ 2169522 w 5814698"/>
                  <a:gd name="T37" fmla="*/ 814294 h 814294"/>
                  <a:gd name="T38" fmla="*/ 2540853 w 5814698"/>
                  <a:gd name="T39" fmla="*/ 814294 h 814294"/>
                  <a:gd name="T40" fmla="*/ 2873076 w 5814698"/>
                  <a:gd name="T41" fmla="*/ 707286 h 814294"/>
                  <a:gd name="T42" fmla="*/ 2954346 w 5814698"/>
                  <a:gd name="T43" fmla="*/ 416651 h 814294"/>
                  <a:gd name="T44" fmla="*/ 2880244 w 5814698"/>
                  <a:gd name="T45" fmla="*/ 136878 h 814294"/>
                  <a:gd name="T46" fmla="*/ 2490832 w 5814698"/>
                  <a:gd name="T47" fmla="*/ 1129 h 814294"/>
                  <a:gd name="T48" fmla="*/ 2396612 w 5814698"/>
                  <a:gd name="T49" fmla="*/ 178174 h 814294"/>
                  <a:gd name="T50" fmla="*/ 2495054 w 5814698"/>
                  <a:gd name="T51" fmla="*/ 178174 h 814294"/>
                  <a:gd name="T52" fmla="*/ 2730222 w 5814698"/>
                  <a:gd name="T53" fmla="*/ 409439 h 814294"/>
                  <a:gd name="T54" fmla="*/ 2495054 w 5814698"/>
                  <a:gd name="T55" fmla="*/ 640726 h 814294"/>
                  <a:gd name="T56" fmla="*/ 2396612 w 5814698"/>
                  <a:gd name="T57" fmla="*/ 640726 h 814294"/>
                  <a:gd name="T58" fmla="*/ 2396612 w 5814698"/>
                  <a:gd name="T59" fmla="*/ 178195 h 814294"/>
                  <a:gd name="T60" fmla="*/ 1470839 w 5814698"/>
                  <a:gd name="T61" fmla="*/ 1129 h 814294"/>
                  <a:gd name="T62" fmla="*/ 1279781 w 5814698"/>
                  <a:gd name="T63" fmla="*/ 645613 h 814294"/>
                  <a:gd name="T64" fmla="*/ 1096693 w 5814698"/>
                  <a:gd name="T65" fmla="*/ 1173 h 814294"/>
                  <a:gd name="T66" fmla="*/ 849571 w 5814698"/>
                  <a:gd name="T67" fmla="*/ 1129 h 814294"/>
                  <a:gd name="T68" fmla="*/ 1111028 w 5814698"/>
                  <a:gd name="T69" fmla="*/ 814294 h 814294"/>
                  <a:gd name="T70" fmla="*/ 1440999 w 5814698"/>
                  <a:gd name="T71" fmla="*/ 814294 h 814294"/>
                  <a:gd name="T72" fmla="*/ 1704513 w 5814698"/>
                  <a:gd name="T73" fmla="*/ 1129 h 814294"/>
                  <a:gd name="T74" fmla="*/ 1470861 w 5814698"/>
                  <a:gd name="T75" fmla="*/ 1129 h 814294"/>
                  <a:gd name="T76" fmla="*/ 3060865 w 5814698"/>
                  <a:gd name="T77" fmla="*/ 814294 h 814294"/>
                  <a:gd name="T78" fmla="*/ 3289839 w 5814698"/>
                  <a:gd name="T79" fmla="*/ 814294 h 814294"/>
                  <a:gd name="T80" fmla="*/ 3289839 w 5814698"/>
                  <a:gd name="T81" fmla="*/ 1195 h 814294"/>
                  <a:gd name="T82" fmla="*/ 3060822 w 5814698"/>
                  <a:gd name="T83" fmla="*/ 1129 h 814294"/>
                  <a:gd name="T84" fmla="*/ 3702639 w 5814698"/>
                  <a:gd name="T85" fmla="*/ 1412 h 814294"/>
                  <a:gd name="T86" fmla="*/ 3382954 w 5814698"/>
                  <a:gd name="T87" fmla="*/ 814012 h 814294"/>
                  <a:gd name="T88" fmla="*/ 3608702 w 5814698"/>
                  <a:gd name="T89" fmla="*/ 814012 h 814294"/>
                  <a:gd name="T90" fmla="*/ 3659287 w 5814698"/>
                  <a:gd name="T91" fmla="*/ 670378 h 814294"/>
                  <a:gd name="T92" fmla="*/ 4037591 w 5814698"/>
                  <a:gd name="T93" fmla="*/ 670378 h 814294"/>
                  <a:gd name="T94" fmla="*/ 4085447 w 5814698"/>
                  <a:gd name="T95" fmla="*/ 814012 h 814294"/>
                  <a:gd name="T96" fmla="*/ 4330577 w 5814698"/>
                  <a:gd name="T97" fmla="*/ 814012 h 814294"/>
                  <a:gd name="T98" fmla="*/ 4008444 w 5814698"/>
                  <a:gd name="T99" fmla="*/ 1347 h 814294"/>
                  <a:gd name="T100" fmla="*/ 3702639 w 5814698"/>
                  <a:gd name="T101" fmla="*/ 1434 h 814294"/>
                  <a:gd name="T102" fmla="*/ 3851254 w 5814698"/>
                  <a:gd name="T103" fmla="*/ 149673 h 814294"/>
                  <a:gd name="T104" fmla="*/ 3989929 w 5814698"/>
                  <a:gd name="T105" fmla="*/ 530350 h 814294"/>
                  <a:gd name="T106" fmla="*/ 3708205 w 5814698"/>
                  <a:gd name="T107" fmla="*/ 530350 h 81429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5814698" h="814294">
                    <a:moveTo>
                      <a:pt x="2418108" y="1108"/>
                    </a:moveTo>
                    <a:lnTo>
                      <a:pt x="2418224" y="814294"/>
                    </a:lnTo>
                    <a:lnTo>
                      <a:pt x="2725554" y="814294"/>
                    </a:lnTo>
                    <a:lnTo>
                      <a:pt x="2725554" y="1129"/>
                    </a:lnTo>
                    <a:lnTo>
                      <a:pt x="2418108" y="1129"/>
                    </a:lnTo>
                    <a:lnTo>
                      <a:pt x="2418108" y="1108"/>
                    </a:lnTo>
                    <a:close/>
                    <a:moveTo>
                      <a:pt x="0" y="22"/>
                    </a:moveTo>
                    <a:lnTo>
                      <a:pt x="0" y="814294"/>
                    </a:lnTo>
                    <a:lnTo>
                      <a:pt x="310121" y="814294"/>
                    </a:lnTo>
                    <a:lnTo>
                      <a:pt x="310121" y="195987"/>
                    </a:lnTo>
                    <a:lnTo>
                      <a:pt x="550373" y="196052"/>
                    </a:lnTo>
                    <a:cubicBezTo>
                      <a:pt x="629954" y="196052"/>
                      <a:pt x="686622" y="210845"/>
                      <a:pt x="724973" y="241410"/>
                    </a:cubicBezTo>
                    <a:cubicBezTo>
                      <a:pt x="773616" y="280121"/>
                      <a:pt x="793446" y="342531"/>
                      <a:pt x="793446" y="456730"/>
                    </a:cubicBezTo>
                    <a:lnTo>
                      <a:pt x="793446" y="814294"/>
                    </a:lnTo>
                    <a:lnTo>
                      <a:pt x="1093914" y="814294"/>
                    </a:lnTo>
                    <a:lnTo>
                      <a:pt x="1093914" y="364407"/>
                    </a:lnTo>
                    <a:cubicBezTo>
                      <a:pt x="1093914" y="43316"/>
                      <a:pt x="819963" y="0"/>
                      <a:pt x="551944" y="0"/>
                    </a:cubicBezTo>
                    <a:lnTo>
                      <a:pt x="0" y="0"/>
                    </a:lnTo>
                    <a:lnTo>
                      <a:pt x="0" y="22"/>
                    </a:lnTo>
                    <a:close/>
                    <a:moveTo>
                      <a:pt x="2913034" y="1129"/>
                    </a:moveTo>
                    <a:lnTo>
                      <a:pt x="2913034" y="814294"/>
                    </a:lnTo>
                    <a:lnTo>
                      <a:pt x="3411623" y="814294"/>
                    </a:lnTo>
                    <a:cubicBezTo>
                      <a:pt x="3677259" y="814294"/>
                      <a:pt x="3763933" y="781275"/>
                      <a:pt x="3857702" y="707286"/>
                    </a:cubicBezTo>
                    <a:cubicBezTo>
                      <a:pt x="3923995" y="655324"/>
                      <a:pt x="3966823" y="541277"/>
                      <a:pt x="3966823" y="416651"/>
                    </a:cubicBezTo>
                    <a:cubicBezTo>
                      <a:pt x="3966823" y="302365"/>
                      <a:pt x="3930566" y="200375"/>
                      <a:pt x="3867326" y="136878"/>
                    </a:cubicBezTo>
                    <a:cubicBezTo>
                      <a:pt x="3753437" y="23331"/>
                      <a:pt x="3589363" y="1129"/>
                      <a:pt x="3344459" y="1129"/>
                    </a:cubicBezTo>
                    <a:lnTo>
                      <a:pt x="2913034" y="1129"/>
                    </a:lnTo>
                    <a:close/>
                    <a:moveTo>
                      <a:pt x="3217950" y="178174"/>
                    </a:moveTo>
                    <a:lnTo>
                      <a:pt x="3350128" y="178174"/>
                    </a:lnTo>
                    <a:cubicBezTo>
                      <a:pt x="3541853" y="178174"/>
                      <a:pt x="3665890" y="242518"/>
                      <a:pt x="3665890" y="409439"/>
                    </a:cubicBezTo>
                    <a:cubicBezTo>
                      <a:pt x="3665890" y="576404"/>
                      <a:pt x="3541853" y="640726"/>
                      <a:pt x="3350128" y="640726"/>
                    </a:cubicBezTo>
                    <a:lnTo>
                      <a:pt x="3217950" y="640726"/>
                    </a:lnTo>
                    <a:lnTo>
                      <a:pt x="3217950" y="178195"/>
                    </a:lnTo>
                    <a:lnTo>
                      <a:pt x="3217950" y="178174"/>
                    </a:lnTo>
                    <a:close/>
                    <a:moveTo>
                      <a:pt x="1974907" y="1129"/>
                    </a:moveTo>
                    <a:lnTo>
                      <a:pt x="1718372" y="645613"/>
                    </a:lnTo>
                    <a:lnTo>
                      <a:pt x="1472538" y="1173"/>
                    </a:lnTo>
                    <a:lnTo>
                      <a:pt x="1140726" y="1129"/>
                    </a:lnTo>
                    <a:lnTo>
                      <a:pt x="1491786" y="814294"/>
                    </a:lnTo>
                    <a:lnTo>
                      <a:pt x="1934841" y="814294"/>
                    </a:lnTo>
                    <a:lnTo>
                      <a:pt x="2288663" y="1129"/>
                    </a:lnTo>
                    <a:lnTo>
                      <a:pt x="1974936" y="1129"/>
                    </a:lnTo>
                    <a:lnTo>
                      <a:pt x="1974907" y="1129"/>
                    </a:lnTo>
                    <a:close/>
                    <a:moveTo>
                      <a:pt x="4109847" y="814294"/>
                    </a:moveTo>
                    <a:lnTo>
                      <a:pt x="4417293" y="814294"/>
                    </a:lnTo>
                    <a:lnTo>
                      <a:pt x="4417293" y="1195"/>
                    </a:lnTo>
                    <a:lnTo>
                      <a:pt x="4109789" y="1129"/>
                    </a:lnTo>
                    <a:lnTo>
                      <a:pt x="4109847" y="814294"/>
                    </a:lnTo>
                    <a:close/>
                    <a:moveTo>
                      <a:pt x="4971562" y="1412"/>
                    </a:moveTo>
                    <a:lnTo>
                      <a:pt x="4542318" y="814012"/>
                    </a:lnTo>
                    <a:lnTo>
                      <a:pt x="4845432" y="814012"/>
                    </a:lnTo>
                    <a:lnTo>
                      <a:pt x="4913353" y="670378"/>
                    </a:lnTo>
                    <a:lnTo>
                      <a:pt x="5421305" y="670378"/>
                    </a:lnTo>
                    <a:lnTo>
                      <a:pt x="5485562" y="814012"/>
                    </a:lnTo>
                    <a:lnTo>
                      <a:pt x="5814699" y="814012"/>
                    </a:lnTo>
                    <a:lnTo>
                      <a:pt x="5382169" y="1347"/>
                    </a:lnTo>
                    <a:lnTo>
                      <a:pt x="4971562" y="1434"/>
                    </a:lnTo>
                    <a:lnTo>
                      <a:pt x="4971562" y="1412"/>
                    </a:lnTo>
                    <a:close/>
                    <a:moveTo>
                      <a:pt x="5171109" y="149673"/>
                    </a:moveTo>
                    <a:lnTo>
                      <a:pt x="5357309" y="530350"/>
                    </a:lnTo>
                    <a:lnTo>
                      <a:pt x="4979035" y="530350"/>
                    </a:lnTo>
                    <a:lnTo>
                      <a:pt x="5171109" y="149673"/>
                    </a:lnTo>
                    <a:close/>
                  </a:path>
                </a:pathLst>
              </a:custGeom>
              <a:solidFill>
                <a:srgbClr val="1A1919"/>
              </a:solidFill>
              <a:ln>
                <a:noFill/>
              </a:ln>
              <a:extLst>
                <a:ext uri="{91240B29-F687-4F45-9708-019B960494DF}">
                  <a14:hiddenLine xmlns:a14="http://schemas.microsoft.com/office/drawing/2010/main" w="29051" cap="flat">
                    <a:solidFill>
                      <a:srgbClr val="000000"/>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endParaRPr lang="ja-JP" altLang="en-US"/>
              </a:p>
            </p:txBody>
          </p:sp>
          <p:sp>
            <p:nvSpPr>
              <p:cNvPr id="2385" name="グラフィックス 13"/>
              <p:cNvSpPr>
                <a:spLocks/>
              </p:cNvSpPr>
              <p:nvPr/>
            </p:nvSpPr>
            <p:spPr bwMode="auto">
              <a:xfrm>
                <a:off x="282656" y="0"/>
                <a:ext cx="3257964" cy="2162761"/>
              </a:xfrm>
              <a:custGeom>
                <a:avLst/>
                <a:gdLst>
                  <a:gd name="T0" fmla="*/ 1215598 w 4374493"/>
                  <a:gd name="T1" fmla="*/ 645353 h 2162761"/>
                  <a:gd name="T2" fmla="*/ 1215598 w 4374493"/>
                  <a:gd name="T3" fmla="*/ 449996 h 2162761"/>
                  <a:gd name="T4" fmla="*/ 1273047 w 4374493"/>
                  <a:gd name="T5" fmla="*/ 447042 h 2162761"/>
                  <a:gd name="T6" fmla="*/ 2155100 w 4374493"/>
                  <a:gd name="T7" fmla="*/ 906140 h 2162761"/>
                  <a:gd name="T8" fmla="*/ 1373047 w 4374493"/>
                  <a:gd name="T9" fmla="*/ 1431972 h 2162761"/>
                  <a:gd name="T10" fmla="*/ 1215598 w 4374493"/>
                  <a:gd name="T11" fmla="*/ 1406730 h 2162761"/>
                  <a:gd name="T12" fmla="*/ 1215598 w 4374493"/>
                  <a:gd name="T13" fmla="*/ 814338 h 2162761"/>
                  <a:gd name="T14" fmla="*/ 1589311 w 4374493"/>
                  <a:gd name="T15" fmla="*/ 1139795 h 2162761"/>
                  <a:gd name="T16" fmla="*/ 1866554 w 4374493"/>
                  <a:gd name="T17" fmla="*/ 905293 h 2162761"/>
                  <a:gd name="T18" fmla="*/ 1323025 w 4374493"/>
                  <a:gd name="T19" fmla="*/ 639010 h 2162761"/>
                  <a:gd name="T20" fmla="*/ 1215598 w 4374493"/>
                  <a:gd name="T21" fmla="*/ 645353 h 2162761"/>
                  <a:gd name="T22" fmla="*/ 1215598 w 4374493"/>
                  <a:gd name="T23" fmla="*/ 22 h 2162761"/>
                  <a:gd name="T24" fmla="*/ 1215598 w 4374493"/>
                  <a:gd name="T25" fmla="*/ 291830 h 2162761"/>
                  <a:gd name="T26" fmla="*/ 1273047 w 4374493"/>
                  <a:gd name="T27" fmla="*/ 288397 h 2162761"/>
                  <a:gd name="T28" fmla="*/ 2496288 w 4374493"/>
                  <a:gd name="T29" fmla="*/ 897777 h 2162761"/>
                  <a:gd name="T30" fmla="*/ 1364581 w 4374493"/>
                  <a:gd name="T31" fmla="*/ 1573890 h 2162761"/>
                  <a:gd name="T32" fmla="*/ 1215598 w 4374493"/>
                  <a:gd name="T33" fmla="*/ 1560725 h 2162761"/>
                  <a:gd name="T34" fmla="*/ 1215598 w 4374493"/>
                  <a:gd name="T35" fmla="*/ 1741093 h 2162761"/>
                  <a:gd name="T36" fmla="*/ 1339678 w 4374493"/>
                  <a:gd name="T37" fmla="*/ 1749174 h 2162761"/>
                  <a:gd name="T38" fmla="*/ 2641937 w 4374493"/>
                  <a:gd name="T39" fmla="*/ 1148071 h 2162761"/>
                  <a:gd name="T40" fmla="*/ 3012228 w 4374493"/>
                  <a:gd name="T41" fmla="*/ 1373515 h 2162761"/>
                  <a:gd name="T42" fmla="*/ 1347929 w 4374493"/>
                  <a:gd name="T43" fmla="*/ 1916160 h 2162761"/>
                  <a:gd name="T44" fmla="*/ 1215598 w 4374493"/>
                  <a:gd name="T45" fmla="*/ 1909252 h 2162761"/>
                  <a:gd name="T46" fmla="*/ 1215598 w 4374493"/>
                  <a:gd name="T47" fmla="*/ 2162762 h 2162761"/>
                  <a:gd name="T48" fmla="*/ 3257965 w 4374493"/>
                  <a:gd name="T49" fmla="*/ 2162762 h 2162761"/>
                  <a:gd name="T50" fmla="*/ 3257965 w 4374493"/>
                  <a:gd name="T51" fmla="*/ 0 h 2162761"/>
                  <a:gd name="T52" fmla="*/ 1215619 w 4374493"/>
                  <a:gd name="T53" fmla="*/ 0 h 2162761"/>
                  <a:gd name="T54" fmla="*/ 1215598 w 4374493"/>
                  <a:gd name="T55" fmla="*/ 1406730 h 2162761"/>
                  <a:gd name="T56" fmla="*/ 1215598 w 4374493"/>
                  <a:gd name="T57" fmla="*/ 1560747 h 2162761"/>
                  <a:gd name="T58" fmla="*/ 580644 w 4374493"/>
                  <a:gd name="T59" fmla="*/ 953583 h 2162761"/>
                  <a:gd name="T60" fmla="*/ 1215598 w 4374493"/>
                  <a:gd name="T61" fmla="*/ 645353 h 2162761"/>
                  <a:gd name="T62" fmla="*/ 1215598 w 4374493"/>
                  <a:gd name="T63" fmla="*/ 814338 h 2162761"/>
                  <a:gd name="T64" fmla="*/ 1214818 w 4374493"/>
                  <a:gd name="T65" fmla="*/ 814251 h 2162761"/>
                  <a:gd name="T66" fmla="*/ 844353 w 4374493"/>
                  <a:gd name="T67" fmla="*/ 984126 h 2162761"/>
                  <a:gd name="T68" fmla="*/ 1215598 w 4374493"/>
                  <a:gd name="T69" fmla="*/ 1406730 h 2162761"/>
                  <a:gd name="T70" fmla="*/ 332873 w 4374493"/>
                  <a:gd name="T71" fmla="*/ 931100 h 2162761"/>
                  <a:gd name="T72" fmla="*/ 1215598 w 4374493"/>
                  <a:gd name="T73" fmla="*/ 449974 h 2162761"/>
                  <a:gd name="T74" fmla="*/ 1215598 w 4374493"/>
                  <a:gd name="T75" fmla="*/ 291830 h 2162761"/>
                  <a:gd name="T76" fmla="*/ 0 w 4374493"/>
                  <a:gd name="T77" fmla="*/ 897755 h 2162761"/>
                  <a:gd name="T78" fmla="*/ 1215619 w 4374493"/>
                  <a:gd name="T79" fmla="*/ 1909252 h 2162761"/>
                  <a:gd name="T80" fmla="*/ 1215619 w 4374493"/>
                  <a:gd name="T81" fmla="*/ 1741115 h 2162761"/>
                  <a:gd name="T82" fmla="*/ 332873 w 4374493"/>
                  <a:gd name="T83" fmla="*/ 931100 h 216276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4374493" h="2162761">
                    <a:moveTo>
                      <a:pt x="1632192" y="645353"/>
                    </a:moveTo>
                    <a:lnTo>
                      <a:pt x="1632192" y="449996"/>
                    </a:lnTo>
                    <a:cubicBezTo>
                      <a:pt x="1657876" y="448635"/>
                      <a:pt x="1683594" y="447650"/>
                      <a:pt x="1709330" y="447042"/>
                    </a:cubicBezTo>
                    <a:cubicBezTo>
                      <a:pt x="2424475" y="430250"/>
                      <a:pt x="2893669" y="906140"/>
                      <a:pt x="2893669" y="906140"/>
                    </a:cubicBezTo>
                    <a:cubicBezTo>
                      <a:pt x="2893669" y="906140"/>
                      <a:pt x="2386939" y="1431972"/>
                      <a:pt x="1843601" y="1431972"/>
                    </a:cubicBezTo>
                    <a:cubicBezTo>
                      <a:pt x="1765329" y="1431972"/>
                      <a:pt x="1695315" y="1422566"/>
                      <a:pt x="1632192" y="1406730"/>
                    </a:cubicBezTo>
                    <a:lnTo>
                      <a:pt x="1632192" y="814338"/>
                    </a:lnTo>
                    <a:cubicBezTo>
                      <a:pt x="1910592" y="839450"/>
                      <a:pt x="1966562" y="931339"/>
                      <a:pt x="2133980" y="1139795"/>
                    </a:cubicBezTo>
                    <a:lnTo>
                      <a:pt x="2506236" y="905293"/>
                    </a:lnTo>
                    <a:cubicBezTo>
                      <a:pt x="2506236" y="905293"/>
                      <a:pt x="2234524" y="639010"/>
                      <a:pt x="1776436" y="639010"/>
                    </a:cubicBezTo>
                    <a:cubicBezTo>
                      <a:pt x="1726572" y="639010"/>
                      <a:pt x="1678946" y="641617"/>
                      <a:pt x="1632192" y="645353"/>
                    </a:cubicBezTo>
                    <a:close/>
                    <a:moveTo>
                      <a:pt x="1632192" y="22"/>
                    </a:moveTo>
                    <a:lnTo>
                      <a:pt x="1632192" y="291830"/>
                    </a:lnTo>
                    <a:cubicBezTo>
                      <a:pt x="1657837" y="290309"/>
                      <a:pt x="1683540" y="289092"/>
                      <a:pt x="1709330" y="288397"/>
                    </a:cubicBezTo>
                    <a:cubicBezTo>
                      <a:pt x="2703863" y="263372"/>
                      <a:pt x="3351785" y="897777"/>
                      <a:pt x="3351785" y="897777"/>
                    </a:cubicBezTo>
                    <a:cubicBezTo>
                      <a:pt x="3351785" y="897777"/>
                      <a:pt x="2607536" y="1573890"/>
                      <a:pt x="1832233" y="1573890"/>
                    </a:cubicBezTo>
                    <a:cubicBezTo>
                      <a:pt x="1761201" y="1573890"/>
                      <a:pt x="1694705" y="1569002"/>
                      <a:pt x="1632192" y="1560725"/>
                    </a:cubicBezTo>
                    <a:lnTo>
                      <a:pt x="1632192" y="1741093"/>
                    </a:lnTo>
                    <a:cubicBezTo>
                      <a:pt x="1685633" y="1746176"/>
                      <a:pt x="1740993" y="1749174"/>
                      <a:pt x="1798796" y="1749174"/>
                    </a:cubicBezTo>
                    <a:cubicBezTo>
                      <a:pt x="2520309" y="1749174"/>
                      <a:pt x="3042072" y="1473898"/>
                      <a:pt x="3547349" y="1148071"/>
                    </a:cubicBezTo>
                    <a:cubicBezTo>
                      <a:pt x="3631058" y="1198187"/>
                      <a:pt x="3974034" y="1320097"/>
                      <a:pt x="4044542" y="1373515"/>
                    </a:cubicBezTo>
                    <a:cubicBezTo>
                      <a:pt x="3564125" y="1673990"/>
                      <a:pt x="2444566" y="1916160"/>
                      <a:pt x="1809874" y="1916160"/>
                    </a:cubicBezTo>
                    <a:cubicBezTo>
                      <a:pt x="1750532" y="1915995"/>
                      <a:pt x="1691236" y="1913689"/>
                      <a:pt x="1632192" y="1909252"/>
                    </a:cubicBezTo>
                    <a:lnTo>
                      <a:pt x="1632192" y="2162762"/>
                    </a:lnTo>
                    <a:lnTo>
                      <a:pt x="4374494" y="2162762"/>
                    </a:lnTo>
                    <a:lnTo>
                      <a:pt x="4374494" y="0"/>
                    </a:lnTo>
                    <a:lnTo>
                      <a:pt x="1632221" y="0"/>
                    </a:lnTo>
                    <a:lnTo>
                      <a:pt x="1632192" y="22"/>
                    </a:lnTo>
                    <a:close/>
                    <a:moveTo>
                      <a:pt x="1632192" y="1406730"/>
                    </a:moveTo>
                    <a:lnTo>
                      <a:pt x="1632192" y="1560747"/>
                    </a:lnTo>
                    <a:cubicBezTo>
                      <a:pt x="964847" y="1471834"/>
                      <a:pt x="779635" y="953583"/>
                      <a:pt x="779635" y="953583"/>
                    </a:cubicBezTo>
                    <a:cubicBezTo>
                      <a:pt x="779635" y="953583"/>
                      <a:pt x="1100049" y="688343"/>
                      <a:pt x="1632192" y="645353"/>
                    </a:cubicBezTo>
                    <a:lnTo>
                      <a:pt x="1632192" y="814338"/>
                    </a:lnTo>
                    <a:cubicBezTo>
                      <a:pt x="1631785" y="814338"/>
                      <a:pt x="1631494" y="814251"/>
                      <a:pt x="1631145" y="814251"/>
                    </a:cubicBezTo>
                    <a:cubicBezTo>
                      <a:pt x="1351903" y="789182"/>
                      <a:pt x="1133719" y="984126"/>
                      <a:pt x="1133719" y="984126"/>
                    </a:cubicBezTo>
                    <a:cubicBezTo>
                      <a:pt x="1133719" y="984126"/>
                      <a:pt x="1255953" y="1312277"/>
                      <a:pt x="1632192" y="1406730"/>
                    </a:cubicBezTo>
                    <a:close/>
                    <a:moveTo>
                      <a:pt x="446951" y="931100"/>
                    </a:moveTo>
                    <a:cubicBezTo>
                      <a:pt x="446951" y="931100"/>
                      <a:pt x="842439" y="495050"/>
                      <a:pt x="1632192" y="449974"/>
                    </a:cubicBezTo>
                    <a:lnTo>
                      <a:pt x="1632192" y="291830"/>
                    </a:lnTo>
                    <a:cubicBezTo>
                      <a:pt x="757479" y="344269"/>
                      <a:pt x="0" y="897755"/>
                      <a:pt x="0" y="897755"/>
                    </a:cubicBezTo>
                    <a:cubicBezTo>
                      <a:pt x="0" y="897755"/>
                      <a:pt x="428982" y="1824423"/>
                      <a:pt x="1632221" y="1909252"/>
                    </a:cubicBezTo>
                    <a:lnTo>
                      <a:pt x="1632221" y="1741115"/>
                    </a:lnTo>
                    <a:cubicBezTo>
                      <a:pt x="749251" y="1658089"/>
                      <a:pt x="446951" y="931100"/>
                      <a:pt x="446951" y="931100"/>
                    </a:cubicBezTo>
                    <a:close/>
                  </a:path>
                </a:pathLst>
              </a:custGeom>
              <a:solidFill>
                <a:srgbClr val="76B900"/>
              </a:solidFill>
              <a:ln>
                <a:noFill/>
              </a:ln>
              <a:extLst>
                <a:ext uri="{91240B29-F687-4F45-9708-019B960494DF}">
                  <a14:hiddenLine xmlns:a14="http://schemas.microsoft.com/office/drawing/2010/main" w="29051" cap="flat">
                    <a:solidFill>
                      <a:srgbClr val="000000"/>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endParaRPr lang="ja-JP" altLang="en-US"/>
              </a:p>
            </p:txBody>
          </p:sp>
        </p:grpSp>
        <p:pic>
          <p:nvPicPr>
            <p:cNvPr id="2184" name="Picture 136" descr="インテル Xeon w7-3565X BOX 価格比較 - 価格.com"/>
            <p:cNvPicPr>
              <a:picLocks noChangeAspect="1" noChangeArrowheads="1"/>
            </p:cNvPicPr>
            <p:nvPr/>
          </p:nvPicPr>
          <p:blipFill>
            <a:blip r:embed="rId19" r:link="rId20" cstate="print">
              <a:extLst>
                <a:ext uri="{28A0092B-C50C-407E-A947-70E740481C1C}">
                  <a14:useLocalDpi xmlns:a14="http://schemas.microsoft.com/office/drawing/2010/main" val="0"/>
                </a:ext>
              </a:extLst>
            </a:blip>
            <a:srcRect/>
            <a:stretch>
              <a:fillRect/>
            </a:stretch>
          </p:blipFill>
          <p:spPr bwMode="auto">
            <a:xfrm>
              <a:off x="6421" y="11584"/>
              <a:ext cx="521" cy="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85" name="Picture 137" descr="インテル® Xeon® w9-3495X プロセッサー"/>
            <p:cNvPicPr>
              <a:picLocks noChangeAspect="1" noChangeArrowheads="1"/>
            </p:cNvPicPr>
            <p:nvPr/>
          </p:nvPicPr>
          <p:blipFill>
            <a:blip r:embed="rId21" r:link="rId22" cstate="print">
              <a:extLst>
                <a:ext uri="{28A0092B-C50C-407E-A947-70E740481C1C}">
                  <a14:useLocalDpi xmlns:a14="http://schemas.microsoft.com/office/drawing/2010/main" val="0"/>
                </a:ext>
              </a:extLst>
            </a:blip>
            <a:srcRect/>
            <a:stretch>
              <a:fillRect/>
            </a:stretch>
          </p:blipFill>
          <p:spPr bwMode="auto">
            <a:xfrm>
              <a:off x="5501" y="7849"/>
              <a:ext cx="871" cy="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0" name="Rectangle 138"/>
            <p:cNvSpPr>
              <a:spLocks noChangeArrowheads="1"/>
            </p:cNvSpPr>
            <p:nvPr/>
          </p:nvSpPr>
          <p:spPr bwMode="auto">
            <a:xfrm>
              <a:off x="672" y="13447"/>
              <a:ext cx="5270" cy="511"/>
            </a:xfrm>
            <a:prstGeom prst="rect">
              <a:avLst/>
            </a:prstGeom>
            <a:solidFill>
              <a:srgbClr val="548D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sp>
          <p:nvSpPr>
            <p:cNvPr id="2052" name="WordArt 139"/>
            <p:cNvSpPr>
              <a:spLocks noChangeArrowheads="1" noChangeShapeType="1" noTextEdit="1"/>
            </p:cNvSpPr>
            <p:nvPr/>
          </p:nvSpPr>
          <p:spPr bwMode="auto">
            <a:xfrm>
              <a:off x="864" y="13615"/>
              <a:ext cx="3291" cy="197"/>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en-US" altLang="ja-JP" sz="800" kern="10" spc="0">
                  <a:ln>
                    <a:noFill/>
                  </a:ln>
                  <a:solidFill>
                    <a:srgbClr val="FFFFFF"/>
                  </a:solidFill>
                  <a:effectLst/>
                  <a:latin typeface="ヒラギノ角ゴ6"/>
                  <a:ea typeface="ヒラギノ角ゴ6"/>
                </a:rPr>
                <a:t>intel Xeon W7 /RTX4090</a:t>
              </a:r>
              <a:r>
                <a:rPr lang="ja-JP" altLang="en-US" sz="800" kern="10" spc="0">
                  <a:ln>
                    <a:noFill/>
                  </a:ln>
                  <a:solidFill>
                    <a:srgbClr val="FFFFFF"/>
                  </a:solidFill>
                  <a:effectLst/>
                  <a:latin typeface="ヒラギノ角ゴ6"/>
                  <a:ea typeface="ヒラギノ角ゴ6"/>
                </a:rPr>
                <a:t>搭載モデル</a:t>
              </a:r>
            </a:p>
          </p:txBody>
        </p:sp>
        <p:grpSp>
          <p:nvGrpSpPr>
            <p:cNvPr id="2372" name="Group 144"/>
            <p:cNvGrpSpPr>
              <a:grpSpLocks/>
            </p:cNvGrpSpPr>
            <p:nvPr/>
          </p:nvGrpSpPr>
          <p:grpSpPr bwMode="auto">
            <a:xfrm>
              <a:off x="2825" y="15217"/>
              <a:ext cx="1095" cy="290"/>
              <a:chOff x="1116" y="10962"/>
              <a:chExt cx="1828" cy="1008"/>
            </a:xfrm>
          </p:grpSpPr>
          <p:sp>
            <p:nvSpPr>
              <p:cNvPr id="2377" name="Rectangle 145"/>
              <p:cNvSpPr>
                <a:spLocks noChangeArrowheads="1"/>
              </p:cNvSpPr>
              <p:nvPr/>
            </p:nvSpPr>
            <p:spPr bwMode="auto">
              <a:xfrm>
                <a:off x="1116" y="10962"/>
                <a:ext cx="1828" cy="1008"/>
              </a:xfrm>
              <a:prstGeom prst="rect">
                <a:avLst/>
              </a:prstGeom>
              <a:solidFill>
                <a:srgbClr val="FFFFFF"/>
              </a:solidFill>
              <a:ln w="9525">
                <a:solidFill>
                  <a:srgbClr val="000000"/>
                </a:solidFill>
                <a:miter lim="800000"/>
                <a:headEnd/>
                <a:tailEnd/>
              </a:ln>
            </p:spPr>
            <p:txBody>
              <a:bodyPr vert="horz" wrap="square" lIns="74295" tIns="8890" rIns="74295" bIns="8890" numCol="1" anchor="t" anchorCtr="0" compatLnSpc="1">
                <a:prstTxWarp prst="textNoShape">
                  <a:avLst/>
                </a:prstTxWarp>
              </a:bodyPr>
              <a:lstStyle/>
              <a:p>
                <a:endParaRPr lang="ja-JP" altLang="en-US"/>
              </a:p>
            </p:txBody>
          </p:sp>
          <p:sp>
            <p:nvSpPr>
              <p:cNvPr id="2378" name="WordArt 146"/>
              <p:cNvSpPr>
                <a:spLocks noChangeArrowheads="1" noChangeShapeType="1" noTextEdit="1"/>
              </p:cNvSpPr>
              <p:nvPr/>
            </p:nvSpPr>
            <p:spPr bwMode="auto">
              <a:xfrm>
                <a:off x="1463" y="11116"/>
                <a:ext cx="1133" cy="701"/>
              </a:xfrm>
              <a:prstGeom prst="rect">
                <a:avLst/>
              </a:prstGeom>
              <a:extLst>
                <a:ext uri="{91240B29-F687-4F45-9708-019B960494DF}">
                  <a14:hiddenLine xmlns:a14="http://schemas.microsoft.com/office/drawing/2010/main" w="15240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3600" kern="10" spc="0">
                    <a:ln>
                      <a:noFill/>
                    </a:ln>
                    <a:solidFill>
                      <a:srgbClr val="272727"/>
                    </a:solidFill>
                    <a:effectLst/>
                    <a:latin typeface="ヒラギノ角ゴ6"/>
                    <a:ea typeface="ヒラギノ角ゴ6"/>
                  </a:rPr>
                  <a:t>各種カスタマイズ</a:t>
                </a:r>
              </a:p>
              <a:p>
                <a:pPr algn="l" rtl="0">
                  <a:buNone/>
                </a:pPr>
                <a:r>
                  <a:rPr lang="ja-JP" altLang="en-US" sz="3600" kern="10" spc="0">
                    <a:ln>
                      <a:noFill/>
                    </a:ln>
                    <a:solidFill>
                      <a:srgbClr val="272727"/>
                    </a:solidFill>
                    <a:effectLst/>
                    <a:latin typeface="ヒラギノ角ゴ6"/>
                    <a:ea typeface="ヒラギノ角ゴ6"/>
                  </a:rPr>
                  <a:t>も承ります</a:t>
                </a:r>
              </a:p>
            </p:txBody>
          </p:sp>
        </p:grpSp>
        <p:sp>
          <p:nvSpPr>
            <p:cNvPr id="2054" name="WordArt 147"/>
            <p:cNvSpPr>
              <a:spLocks noChangeArrowheads="1" noChangeShapeType="1" noTextEdit="1"/>
            </p:cNvSpPr>
            <p:nvPr/>
          </p:nvSpPr>
          <p:spPr bwMode="auto">
            <a:xfrm>
              <a:off x="978" y="14862"/>
              <a:ext cx="2531" cy="273"/>
            </a:xfrm>
            <a:prstGeom prst="rect">
              <a:avLst/>
            </a:prstGeom>
            <a:extLst>
              <a:ext uri="{91240B29-F687-4F45-9708-019B960494DF}">
                <a14:hiddenLine xmlns:a14="http://schemas.microsoft.com/office/drawing/2010/main" w="5715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en-US" altLang="ja-JP" sz="1000" kern="10" spc="0">
                  <a:ln>
                    <a:noFill/>
                  </a:ln>
                  <a:solidFill>
                    <a:srgbClr val="292929"/>
                  </a:solidFill>
                  <a:effectLst/>
                  <a:latin typeface="ヒラギノ角ゴ4"/>
                  <a:ea typeface="ヒラギノ角ゴ4"/>
                </a:rPr>
                <a:t>Applied CERVO-GraceAL</a:t>
              </a:r>
            </a:p>
            <a:p>
              <a:pPr algn="l" rtl="0">
                <a:buNone/>
              </a:pPr>
              <a:r>
                <a:rPr lang="en-US" altLang="ja-JP" sz="1000" kern="10" spc="0">
                  <a:ln>
                    <a:noFill/>
                  </a:ln>
                  <a:solidFill>
                    <a:srgbClr val="292929"/>
                  </a:solidFill>
                  <a:effectLst/>
                  <a:latin typeface="ヒラギノ角ゴ4"/>
                  <a:ea typeface="ヒラギノ角ゴ4"/>
                </a:rPr>
                <a:t>WST-XW72575S3N4TTNVM/RTX4090</a:t>
              </a:r>
              <a:endParaRPr lang="ja-JP" altLang="en-US" sz="1000" kern="10" spc="0">
                <a:ln>
                  <a:noFill/>
                </a:ln>
                <a:solidFill>
                  <a:srgbClr val="292929"/>
                </a:solidFill>
                <a:effectLst/>
                <a:latin typeface="ヒラギノ角ゴ4"/>
                <a:ea typeface="ヒラギノ角ゴ4"/>
              </a:endParaRPr>
            </a:p>
          </p:txBody>
        </p:sp>
        <p:sp>
          <p:nvSpPr>
            <p:cNvPr id="2055" name="WordArt 148"/>
            <p:cNvSpPr>
              <a:spLocks noChangeArrowheads="1" noChangeShapeType="1" noTextEdit="1"/>
            </p:cNvSpPr>
            <p:nvPr/>
          </p:nvSpPr>
          <p:spPr bwMode="auto">
            <a:xfrm>
              <a:off x="978" y="14614"/>
              <a:ext cx="2246" cy="137"/>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800" kern="10" spc="0">
                  <a:ln>
                    <a:noFill/>
                  </a:ln>
                  <a:solidFill>
                    <a:srgbClr val="000066"/>
                  </a:solidFill>
                  <a:effectLst/>
                  <a:latin typeface="ヒラギノ角ゴ5"/>
                  <a:ea typeface="ヒラギノ角ゴ5"/>
                </a:rPr>
                <a:t>メモリ</a:t>
              </a:r>
              <a:r>
                <a:rPr lang="en-US" altLang="ja-JP" sz="800" kern="10" spc="0">
                  <a:ln>
                    <a:noFill/>
                  </a:ln>
                  <a:solidFill>
                    <a:srgbClr val="000066"/>
                  </a:solidFill>
                  <a:effectLst/>
                  <a:latin typeface="ヒラギノ角ゴ5"/>
                  <a:ea typeface="ヒラギノ角ゴ5"/>
                </a:rPr>
                <a:t>64GB / SSD4TB / 3</a:t>
              </a:r>
              <a:r>
                <a:rPr lang="ja-JP" altLang="en-US" sz="800" kern="10" spc="0">
                  <a:ln>
                    <a:noFill/>
                  </a:ln>
                  <a:solidFill>
                    <a:srgbClr val="000066"/>
                  </a:solidFill>
                  <a:effectLst/>
                  <a:latin typeface="ヒラギノ角ゴ5"/>
                  <a:ea typeface="ヒラギノ角ゴ5"/>
                </a:rPr>
                <a:t>年間保証</a:t>
              </a:r>
            </a:p>
          </p:txBody>
        </p:sp>
        <p:cxnSp>
          <p:nvCxnSpPr>
            <p:cNvPr id="2197" name="AutoShape 149"/>
            <p:cNvCxnSpPr>
              <a:cxnSpLocks noChangeShapeType="1"/>
            </p:cNvCxnSpPr>
            <p:nvPr/>
          </p:nvCxnSpPr>
          <p:spPr bwMode="auto">
            <a:xfrm>
              <a:off x="949" y="14798"/>
              <a:ext cx="2969"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pic>
          <p:nvPicPr>
            <p:cNvPr id="2198" name="図 23"/>
            <p:cNvPicPr>
              <a:picLocks noChangeAspect="1" noChangeArrowheads="1"/>
            </p:cNvPicPr>
            <p:nvPr/>
          </p:nvPicPr>
          <p:blipFill>
            <a:blip r:embed="rId18" cstate="print">
              <a:extLst>
                <a:ext uri="{28A0092B-C50C-407E-A947-70E740481C1C}">
                  <a14:useLocalDpi xmlns:a14="http://schemas.microsoft.com/office/drawing/2010/main" val="0"/>
                </a:ext>
              </a:extLst>
            </a:blip>
            <a:srcRect l="8980" r="13820"/>
            <a:stretch>
              <a:fillRect/>
            </a:stretch>
          </p:blipFill>
          <p:spPr bwMode="auto">
            <a:xfrm>
              <a:off x="4062" y="13444"/>
              <a:ext cx="1661" cy="2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99" name="Picture 151" descr="終息】NE Platinum | 株式会社リンクスインターナショナル"/>
            <p:cNvPicPr>
              <a:picLocks noChangeAspect="1" noChangeArrowheads="1"/>
            </p:cNvPicPr>
            <p:nvPr/>
          </p:nvPicPr>
          <p:blipFill>
            <a:blip r:embed="rId15" r:link="rId6" cstate="print">
              <a:extLst>
                <a:ext uri="{28A0092B-C50C-407E-A947-70E740481C1C}">
                  <a14:useLocalDpi xmlns:a14="http://schemas.microsoft.com/office/drawing/2010/main" val="0"/>
                </a:ext>
              </a:extLst>
            </a:blip>
            <a:srcRect l="17613" t="6778" r="18163" b="6699"/>
            <a:stretch>
              <a:fillRect/>
            </a:stretch>
          </p:blipFill>
          <p:spPr bwMode="auto">
            <a:xfrm>
              <a:off x="2142" y="14039"/>
              <a:ext cx="393" cy="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00" name="Picture 152"/>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533" y="14039"/>
              <a:ext cx="530" cy="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56" name="グループ化 17"/>
            <p:cNvGrpSpPr>
              <a:grpSpLocks/>
            </p:cNvGrpSpPr>
            <p:nvPr/>
          </p:nvGrpSpPr>
          <p:grpSpPr bwMode="auto">
            <a:xfrm>
              <a:off x="2615" y="14077"/>
              <a:ext cx="609" cy="473"/>
              <a:chOff x="0" y="0"/>
              <a:chExt cx="4330576" cy="3363338"/>
            </a:xfrm>
          </p:grpSpPr>
          <p:sp>
            <p:nvSpPr>
              <p:cNvPr id="2367" name="グラフィックス 13"/>
              <p:cNvSpPr>
                <a:spLocks/>
              </p:cNvSpPr>
              <p:nvPr/>
            </p:nvSpPr>
            <p:spPr bwMode="auto">
              <a:xfrm>
                <a:off x="0" y="2549044"/>
                <a:ext cx="4330576" cy="814294"/>
              </a:xfrm>
              <a:custGeom>
                <a:avLst/>
                <a:gdLst>
                  <a:gd name="T0" fmla="*/ 1800919 w 5814698"/>
                  <a:gd name="T1" fmla="*/ 1108 h 814294"/>
                  <a:gd name="T2" fmla="*/ 1801005 w 5814698"/>
                  <a:gd name="T3" fmla="*/ 814294 h 814294"/>
                  <a:gd name="T4" fmla="*/ 2029894 w 5814698"/>
                  <a:gd name="T5" fmla="*/ 814294 h 814294"/>
                  <a:gd name="T6" fmla="*/ 2029894 w 5814698"/>
                  <a:gd name="T7" fmla="*/ 1129 h 814294"/>
                  <a:gd name="T8" fmla="*/ 1800919 w 5814698"/>
                  <a:gd name="T9" fmla="*/ 1129 h 814294"/>
                  <a:gd name="T10" fmla="*/ 0 w 5814698"/>
                  <a:gd name="T11" fmla="*/ 22 h 814294"/>
                  <a:gd name="T12" fmla="*/ 0 w 5814698"/>
                  <a:gd name="T13" fmla="*/ 814294 h 814294"/>
                  <a:gd name="T14" fmla="*/ 230967 w 5814698"/>
                  <a:gd name="T15" fmla="*/ 814294 h 814294"/>
                  <a:gd name="T16" fmla="*/ 230967 w 5814698"/>
                  <a:gd name="T17" fmla="*/ 195987 h 814294"/>
                  <a:gd name="T18" fmla="*/ 409898 w 5814698"/>
                  <a:gd name="T19" fmla="*/ 196052 h 814294"/>
                  <a:gd name="T20" fmla="*/ 539934 w 5814698"/>
                  <a:gd name="T21" fmla="*/ 241410 h 814294"/>
                  <a:gd name="T22" fmla="*/ 590930 w 5814698"/>
                  <a:gd name="T23" fmla="*/ 456730 h 814294"/>
                  <a:gd name="T24" fmla="*/ 590930 w 5814698"/>
                  <a:gd name="T25" fmla="*/ 814294 h 814294"/>
                  <a:gd name="T26" fmla="*/ 814707 w 5814698"/>
                  <a:gd name="T27" fmla="*/ 814294 h 814294"/>
                  <a:gd name="T28" fmla="*/ 814707 w 5814698"/>
                  <a:gd name="T29" fmla="*/ 364407 h 814294"/>
                  <a:gd name="T30" fmla="*/ 411068 w 5814698"/>
                  <a:gd name="T31" fmla="*/ 0 h 814294"/>
                  <a:gd name="T32" fmla="*/ 0 w 5814698"/>
                  <a:gd name="T33" fmla="*/ 0 h 814294"/>
                  <a:gd name="T34" fmla="*/ 2169522 w 5814698"/>
                  <a:gd name="T35" fmla="*/ 1129 h 814294"/>
                  <a:gd name="T36" fmla="*/ 2169522 w 5814698"/>
                  <a:gd name="T37" fmla="*/ 814294 h 814294"/>
                  <a:gd name="T38" fmla="*/ 2540853 w 5814698"/>
                  <a:gd name="T39" fmla="*/ 814294 h 814294"/>
                  <a:gd name="T40" fmla="*/ 2873076 w 5814698"/>
                  <a:gd name="T41" fmla="*/ 707286 h 814294"/>
                  <a:gd name="T42" fmla="*/ 2954346 w 5814698"/>
                  <a:gd name="T43" fmla="*/ 416651 h 814294"/>
                  <a:gd name="T44" fmla="*/ 2880244 w 5814698"/>
                  <a:gd name="T45" fmla="*/ 136878 h 814294"/>
                  <a:gd name="T46" fmla="*/ 2490832 w 5814698"/>
                  <a:gd name="T47" fmla="*/ 1129 h 814294"/>
                  <a:gd name="T48" fmla="*/ 2396612 w 5814698"/>
                  <a:gd name="T49" fmla="*/ 178174 h 814294"/>
                  <a:gd name="T50" fmla="*/ 2495054 w 5814698"/>
                  <a:gd name="T51" fmla="*/ 178174 h 814294"/>
                  <a:gd name="T52" fmla="*/ 2730222 w 5814698"/>
                  <a:gd name="T53" fmla="*/ 409439 h 814294"/>
                  <a:gd name="T54" fmla="*/ 2495054 w 5814698"/>
                  <a:gd name="T55" fmla="*/ 640726 h 814294"/>
                  <a:gd name="T56" fmla="*/ 2396612 w 5814698"/>
                  <a:gd name="T57" fmla="*/ 640726 h 814294"/>
                  <a:gd name="T58" fmla="*/ 2396612 w 5814698"/>
                  <a:gd name="T59" fmla="*/ 178195 h 814294"/>
                  <a:gd name="T60" fmla="*/ 1470839 w 5814698"/>
                  <a:gd name="T61" fmla="*/ 1129 h 814294"/>
                  <a:gd name="T62" fmla="*/ 1279781 w 5814698"/>
                  <a:gd name="T63" fmla="*/ 645613 h 814294"/>
                  <a:gd name="T64" fmla="*/ 1096693 w 5814698"/>
                  <a:gd name="T65" fmla="*/ 1173 h 814294"/>
                  <a:gd name="T66" fmla="*/ 849571 w 5814698"/>
                  <a:gd name="T67" fmla="*/ 1129 h 814294"/>
                  <a:gd name="T68" fmla="*/ 1111028 w 5814698"/>
                  <a:gd name="T69" fmla="*/ 814294 h 814294"/>
                  <a:gd name="T70" fmla="*/ 1440999 w 5814698"/>
                  <a:gd name="T71" fmla="*/ 814294 h 814294"/>
                  <a:gd name="T72" fmla="*/ 1704513 w 5814698"/>
                  <a:gd name="T73" fmla="*/ 1129 h 814294"/>
                  <a:gd name="T74" fmla="*/ 1470861 w 5814698"/>
                  <a:gd name="T75" fmla="*/ 1129 h 814294"/>
                  <a:gd name="T76" fmla="*/ 3060865 w 5814698"/>
                  <a:gd name="T77" fmla="*/ 814294 h 814294"/>
                  <a:gd name="T78" fmla="*/ 3289839 w 5814698"/>
                  <a:gd name="T79" fmla="*/ 814294 h 814294"/>
                  <a:gd name="T80" fmla="*/ 3289839 w 5814698"/>
                  <a:gd name="T81" fmla="*/ 1195 h 814294"/>
                  <a:gd name="T82" fmla="*/ 3060822 w 5814698"/>
                  <a:gd name="T83" fmla="*/ 1129 h 814294"/>
                  <a:gd name="T84" fmla="*/ 3702639 w 5814698"/>
                  <a:gd name="T85" fmla="*/ 1412 h 814294"/>
                  <a:gd name="T86" fmla="*/ 3382954 w 5814698"/>
                  <a:gd name="T87" fmla="*/ 814012 h 814294"/>
                  <a:gd name="T88" fmla="*/ 3608702 w 5814698"/>
                  <a:gd name="T89" fmla="*/ 814012 h 814294"/>
                  <a:gd name="T90" fmla="*/ 3659287 w 5814698"/>
                  <a:gd name="T91" fmla="*/ 670378 h 814294"/>
                  <a:gd name="T92" fmla="*/ 4037591 w 5814698"/>
                  <a:gd name="T93" fmla="*/ 670378 h 814294"/>
                  <a:gd name="T94" fmla="*/ 4085447 w 5814698"/>
                  <a:gd name="T95" fmla="*/ 814012 h 814294"/>
                  <a:gd name="T96" fmla="*/ 4330577 w 5814698"/>
                  <a:gd name="T97" fmla="*/ 814012 h 814294"/>
                  <a:gd name="T98" fmla="*/ 4008444 w 5814698"/>
                  <a:gd name="T99" fmla="*/ 1347 h 814294"/>
                  <a:gd name="T100" fmla="*/ 3702639 w 5814698"/>
                  <a:gd name="T101" fmla="*/ 1434 h 814294"/>
                  <a:gd name="T102" fmla="*/ 3851254 w 5814698"/>
                  <a:gd name="T103" fmla="*/ 149673 h 814294"/>
                  <a:gd name="T104" fmla="*/ 3989929 w 5814698"/>
                  <a:gd name="T105" fmla="*/ 530350 h 814294"/>
                  <a:gd name="T106" fmla="*/ 3708205 w 5814698"/>
                  <a:gd name="T107" fmla="*/ 530350 h 81429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5814698" h="814294">
                    <a:moveTo>
                      <a:pt x="2418108" y="1108"/>
                    </a:moveTo>
                    <a:lnTo>
                      <a:pt x="2418224" y="814294"/>
                    </a:lnTo>
                    <a:lnTo>
                      <a:pt x="2725554" y="814294"/>
                    </a:lnTo>
                    <a:lnTo>
                      <a:pt x="2725554" y="1129"/>
                    </a:lnTo>
                    <a:lnTo>
                      <a:pt x="2418108" y="1129"/>
                    </a:lnTo>
                    <a:lnTo>
                      <a:pt x="2418108" y="1108"/>
                    </a:lnTo>
                    <a:close/>
                    <a:moveTo>
                      <a:pt x="0" y="22"/>
                    </a:moveTo>
                    <a:lnTo>
                      <a:pt x="0" y="814294"/>
                    </a:lnTo>
                    <a:lnTo>
                      <a:pt x="310121" y="814294"/>
                    </a:lnTo>
                    <a:lnTo>
                      <a:pt x="310121" y="195987"/>
                    </a:lnTo>
                    <a:lnTo>
                      <a:pt x="550373" y="196052"/>
                    </a:lnTo>
                    <a:cubicBezTo>
                      <a:pt x="629954" y="196052"/>
                      <a:pt x="686622" y="210845"/>
                      <a:pt x="724973" y="241410"/>
                    </a:cubicBezTo>
                    <a:cubicBezTo>
                      <a:pt x="773616" y="280121"/>
                      <a:pt x="793446" y="342531"/>
                      <a:pt x="793446" y="456730"/>
                    </a:cubicBezTo>
                    <a:lnTo>
                      <a:pt x="793446" y="814294"/>
                    </a:lnTo>
                    <a:lnTo>
                      <a:pt x="1093914" y="814294"/>
                    </a:lnTo>
                    <a:lnTo>
                      <a:pt x="1093914" y="364407"/>
                    </a:lnTo>
                    <a:cubicBezTo>
                      <a:pt x="1093914" y="43316"/>
                      <a:pt x="819963" y="0"/>
                      <a:pt x="551944" y="0"/>
                    </a:cubicBezTo>
                    <a:lnTo>
                      <a:pt x="0" y="0"/>
                    </a:lnTo>
                    <a:lnTo>
                      <a:pt x="0" y="22"/>
                    </a:lnTo>
                    <a:close/>
                    <a:moveTo>
                      <a:pt x="2913034" y="1129"/>
                    </a:moveTo>
                    <a:lnTo>
                      <a:pt x="2913034" y="814294"/>
                    </a:lnTo>
                    <a:lnTo>
                      <a:pt x="3411623" y="814294"/>
                    </a:lnTo>
                    <a:cubicBezTo>
                      <a:pt x="3677259" y="814294"/>
                      <a:pt x="3763933" y="781275"/>
                      <a:pt x="3857702" y="707286"/>
                    </a:cubicBezTo>
                    <a:cubicBezTo>
                      <a:pt x="3923995" y="655324"/>
                      <a:pt x="3966823" y="541277"/>
                      <a:pt x="3966823" y="416651"/>
                    </a:cubicBezTo>
                    <a:cubicBezTo>
                      <a:pt x="3966823" y="302365"/>
                      <a:pt x="3930566" y="200375"/>
                      <a:pt x="3867326" y="136878"/>
                    </a:cubicBezTo>
                    <a:cubicBezTo>
                      <a:pt x="3753437" y="23331"/>
                      <a:pt x="3589363" y="1129"/>
                      <a:pt x="3344459" y="1129"/>
                    </a:cubicBezTo>
                    <a:lnTo>
                      <a:pt x="2913034" y="1129"/>
                    </a:lnTo>
                    <a:close/>
                    <a:moveTo>
                      <a:pt x="3217950" y="178174"/>
                    </a:moveTo>
                    <a:lnTo>
                      <a:pt x="3350128" y="178174"/>
                    </a:lnTo>
                    <a:cubicBezTo>
                      <a:pt x="3541853" y="178174"/>
                      <a:pt x="3665890" y="242518"/>
                      <a:pt x="3665890" y="409439"/>
                    </a:cubicBezTo>
                    <a:cubicBezTo>
                      <a:pt x="3665890" y="576404"/>
                      <a:pt x="3541853" y="640726"/>
                      <a:pt x="3350128" y="640726"/>
                    </a:cubicBezTo>
                    <a:lnTo>
                      <a:pt x="3217950" y="640726"/>
                    </a:lnTo>
                    <a:lnTo>
                      <a:pt x="3217950" y="178195"/>
                    </a:lnTo>
                    <a:lnTo>
                      <a:pt x="3217950" y="178174"/>
                    </a:lnTo>
                    <a:close/>
                    <a:moveTo>
                      <a:pt x="1974907" y="1129"/>
                    </a:moveTo>
                    <a:lnTo>
                      <a:pt x="1718372" y="645613"/>
                    </a:lnTo>
                    <a:lnTo>
                      <a:pt x="1472538" y="1173"/>
                    </a:lnTo>
                    <a:lnTo>
                      <a:pt x="1140726" y="1129"/>
                    </a:lnTo>
                    <a:lnTo>
                      <a:pt x="1491786" y="814294"/>
                    </a:lnTo>
                    <a:lnTo>
                      <a:pt x="1934841" y="814294"/>
                    </a:lnTo>
                    <a:lnTo>
                      <a:pt x="2288663" y="1129"/>
                    </a:lnTo>
                    <a:lnTo>
                      <a:pt x="1974936" y="1129"/>
                    </a:lnTo>
                    <a:lnTo>
                      <a:pt x="1974907" y="1129"/>
                    </a:lnTo>
                    <a:close/>
                    <a:moveTo>
                      <a:pt x="4109847" y="814294"/>
                    </a:moveTo>
                    <a:lnTo>
                      <a:pt x="4417293" y="814294"/>
                    </a:lnTo>
                    <a:lnTo>
                      <a:pt x="4417293" y="1195"/>
                    </a:lnTo>
                    <a:lnTo>
                      <a:pt x="4109789" y="1129"/>
                    </a:lnTo>
                    <a:lnTo>
                      <a:pt x="4109847" y="814294"/>
                    </a:lnTo>
                    <a:close/>
                    <a:moveTo>
                      <a:pt x="4971562" y="1412"/>
                    </a:moveTo>
                    <a:lnTo>
                      <a:pt x="4542318" y="814012"/>
                    </a:lnTo>
                    <a:lnTo>
                      <a:pt x="4845432" y="814012"/>
                    </a:lnTo>
                    <a:lnTo>
                      <a:pt x="4913353" y="670378"/>
                    </a:lnTo>
                    <a:lnTo>
                      <a:pt x="5421305" y="670378"/>
                    </a:lnTo>
                    <a:lnTo>
                      <a:pt x="5485562" y="814012"/>
                    </a:lnTo>
                    <a:lnTo>
                      <a:pt x="5814699" y="814012"/>
                    </a:lnTo>
                    <a:lnTo>
                      <a:pt x="5382169" y="1347"/>
                    </a:lnTo>
                    <a:lnTo>
                      <a:pt x="4971562" y="1434"/>
                    </a:lnTo>
                    <a:lnTo>
                      <a:pt x="4971562" y="1412"/>
                    </a:lnTo>
                    <a:close/>
                    <a:moveTo>
                      <a:pt x="5171109" y="149673"/>
                    </a:moveTo>
                    <a:lnTo>
                      <a:pt x="5357309" y="530350"/>
                    </a:lnTo>
                    <a:lnTo>
                      <a:pt x="4979035" y="530350"/>
                    </a:lnTo>
                    <a:lnTo>
                      <a:pt x="5171109" y="149673"/>
                    </a:lnTo>
                    <a:close/>
                  </a:path>
                </a:pathLst>
              </a:custGeom>
              <a:solidFill>
                <a:srgbClr val="1A1919"/>
              </a:solidFill>
              <a:ln>
                <a:noFill/>
              </a:ln>
              <a:extLst>
                <a:ext uri="{91240B29-F687-4F45-9708-019B960494DF}">
                  <a14:hiddenLine xmlns:a14="http://schemas.microsoft.com/office/drawing/2010/main" w="29051" cap="flat">
                    <a:solidFill>
                      <a:srgbClr val="000000"/>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endParaRPr lang="ja-JP" altLang="en-US"/>
              </a:p>
            </p:txBody>
          </p:sp>
          <p:sp>
            <p:nvSpPr>
              <p:cNvPr id="2368" name="グラフィックス 13"/>
              <p:cNvSpPr>
                <a:spLocks/>
              </p:cNvSpPr>
              <p:nvPr/>
            </p:nvSpPr>
            <p:spPr bwMode="auto">
              <a:xfrm>
                <a:off x="282656" y="0"/>
                <a:ext cx="3257964" cy="2162761"/>
              </a:xfrm>
              <a:custGeom>
                <a:avLst/>
                <a:gdLst>
                  <a:gd name="T0" fmla="*/ 1215598 w 4374493"/>
                  <a:gd name="T1" fmla="*/ 645353 h 2162761"/>
                  <a:gd name="T2" fmla="*/ 1215598 w 4374493"/>
                  <a:gd name="T3" fmla="*/ 449996 h 2162761"/>
                  <a:gd name="T4" fmla="*/ 1273047 w 4374493"/>
                  <a:gd name="T5" fmla="*/ 447042 h 2162761"/>
                  <a:gd name="T6" fmla="*/ 2155100 w 4374493"/>
                  <a:gd name="T7" fmla="*/ 906140 h 2162761"/>
                  <a:gd name="T8" fmla="*/ 1373047 w 4374493"/>
                  <a:gd name="T9" fmla="*/ 1431972 h 2162761"/>
                  <a:gd name="T10" fmla="*/ 1215598 w 4374493"/>
                  <a:gd name="T11" fmla="*/ 1406730 h 2162761"/>
                  <a:gd name="T12" fmla="*/ 1215598 w 4374493"/>
                  <a:gd name="T13" fmla="*/ 814338 h 2162761"/>
                  <a:gd name="T14" fmla="*/ 1589311 w 4374493"/>
                  <a:gd name="T15" fmla="*/ 1139795 h 2162761"/>
                  <a:gd name="T16" fmla="*/ 1866554 w 4374493"/>
                  <a:gd name="T17" fmla="*/ 905293 h 2162761"/>
                  <a:gd name="T18" fmla="*/ 1323025 w 4374493"/>
                  <a:gd name="T19" fmla="*/ 639010 h 2162761"/>
                  <a:gd name="T20" fmla="*/ 1215598 w 4374493"/>
                  <a:gd name="T21" fmla="*/ 645353 h 2162761"/>
                  <a:gd name="T22" fmla="*/ 1215598 w 4374493"/>
                  <a:gd name="T23" fmla="*/ 22 h 2162761"/>
                  <a:gd name="T24" fmla="*/ 1215598 w 4374493"/>
                  <a:gd name="T25" fmla="*/ 291830 h 2162761"/>
                  <a:gd name="T26" fmla="*/ 1273047 w 4374493"/>
                  <a:gd name="T27" fmla="*/ 288397 h 2162761"/>
                  <a:gd name="T28" fmla="*/ 2496288 w 4374493"/>
                  <a:gd name="T29" fmla="*/ 897777 h 2162761"/>
                  <a:gd name="T30" fmla="*/ 1364581 w 4374493"/>
                  <a:gd name="T31" fmla="*/ 1573890 h 2162761"/>
                  <a:gd name="T32" fmla="*/ 1215598 w 4374493"/>
                  <a:gd name="T33" fmla="*/ 1560725 h 2162761"/>
                  <a:gd name="T34" fmla="*/ 1215598 w 4374493"/>
                  <a:gd name="T35" fmla="*/ 1741093 h 2162761"/>
                  <a:gd name="T36" fmla="*/ 1339678 w 4374493"/>
                  <a:gd name="T37" fmla="*/ 1749174 h 2162761"/>
                  <a:gd name="T38" fmla="*/ 2641937 w 4374493"/>
                  <a:gd name="T39" fmla="*/ 1148071 h 2162761"/>
                  <a:gd name="T40" fmla="*/ 3012228 w 4374493"/>
                  <a:gd name="T41" fmla="*/ 1373515 h 2162761"/>
                  <a:gd name="T42" fmla="*/ 1347929 w 4374493"/>
                  <a:gd name="T43" fmla="*/ 1916160 h 2162761"/>
                  <a:gd name="T44" fmla="*/ 1215598 w 4374493"/>
                  <a:gd name="T45" fmla="*/ 1909252 h 2162761"/>
                  <a:gd name="T46" fmla="*/ 1215598 w 4374493"/>
                  <a:gd name="T47" fmla="*/ 2162762 h 2162761"/>
                  <a:gd name="T48" fmla="*/ 3257965 w 4374493"/>
                  <a:gd name="T49" fmla="*/ 2162762 h 2162761"/>
                  <a:gd name="T50" fmla="*/ 3257965 w 4374493"/>
                  <a:gd name="T51" fmla="*/ 0 h 2162761"/>
                  <a:gd name="T52" fmla="*/ 1215619 w 4374493"/>
                  <a:gd name="T53" fmla="*/ 0 h 2162761"/>
                  <a:gd name="T54" fmla="*/ 1215598 w 4374493"/>
                  <a:gd name="T55" fmla="*/ 1406730 h 2162761"/>
                  <a:gd name="T56" fmla="*/ 1215598 w 4374493"/>
                  <a:gd name="T57" fmla="*/ 1560747 h 2162761"/>
                  <a:gd name="T58" fmla="*/ 580644 w 4374493"/>
                  <a:gd name="T59" fmla="*/ 953583 h 2162761"/>
                  <a:gd name="T60" fmla="*/ 1215598 w 4374493"/>
                  <a:gd name="T61" fmla="*/ 645353 h 2162761"/>
                  <a:gd name="T62" fmla="*/ 1215598 w 4374493"/>
                  <a:gd name="T63" fmla="*/ 814338 h 2162761"/>
                  <a:gd name="T64" fmla="*/ 1214818 w 4374493"/>
                  <a:gd name="T65" fmla="*/ 814251 h 2162761"/>
                  <a:gd name="T66" fmla="*/ 844353 w 4374493"/>
                  <a:gd name="T67" fmla="*/ 984126 h 2162761"/>
                  <a:gd name="T68" fmla="*/ 1215598 w 4374493"/>
                  <a:gd name="T69" fmla="*/ 1406730 h 2162761"/>
                  <a:gd name="T70" fmla="*/ 332873 w 4374493"/>
                  <a:gd name="T71" fmla="*/ 931100 h 2162761"/>
                  <a:gd name="T72" fmla="*/ 1215598 w 4374493"/>
                  <a:gd name="T73" fmla="*/ 449974 h 2162761"/>
                  <a:gd name="T74" fmla="*/ 1215598 w 4374493"/>
                  <a:gd name="T75" fmla="*/ 291830 h 2162761"/>
                  <a:gd name="T76" fmla="*/ 0 w 4374493"/>
                  <a:gd name="T77" fmla="*/ 897755 h 2162761"/>
                  <a:gd name="T78" fmla="*/ 1215619 w 4374493"/>
                  <a:gd name="T79" fmla="*/ 1909252 h 2162761"/>
                  <a:gd name="T80" fmla="*/ 1215619 w 4374493"/>
                  <a:gd name="T81" fmla="*/ 1741115 h 2162761"/>
                  <a:gd name="T82" fmla="*/ 332873 w 4374493"/>
                  <a:gd name="T83" fmla="*/ 931100 h 216276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4374493" h="2162761">
                    <a:moveTo>
                      <a:pt x="1632192" y="645353"/>
                    </a:moveTo>
                    <a:lnTo>
                      <a:pt x="1632192" y="449996"/>
                    </a:lnTo>
                    <a:cubicBezTo>
                      <a:pt x="1657876" y="448635"/>
                      <a:pt x="1683594" y="447650"/>
                      <a:pt x="1709330" y="447042"/>
                    </a:cubicBezTo>
                    <a:cubicBezTo>
                      <a:pt x="2424475" y="430250"/>
                      <a:pt x="2893669" y="906140"/>
                      <a:pt x="2893669" y="906140"/>
                    </a:cubicBezTo>
                    <a:cubicBezTo>
                      <a:pt x="2893669" y="906140"/>
                      <a:pt x="2386939" y="1431972"/>
                      <a:pt x="1843601" y="1431972"/>
                    </a:cubicBezTo>
                    <a:cubicBezTo>
                      <a:pt x="1765329" y="1431972"/>
                      <a:pt x="1695315" y="1422566"/>
                      <a:pt x="1632192" y="1406730"/>
                    </a:cubicBezTo>
                    <a:lnTo>
                      <a:pt x="1632192" y="814338"/>
                    </a:lnTo>
                    <a:cubicBezTo>
                      <a:pt x="1910592" y="839450"/>
                      <a:pt x="1966562" y="931339"/>
                      <a:pt x="2133980" y="1139795"/>
                    </a:cubicBezTo>
                    <a:lnTo>
                      <a:pt x="2506236" y="905293"/>
                    </a:lnTo>
                    <a:cubicBezTo>
                      <a:pt x="2506236" y="905293"/>
                      <a:pt x="2234524" y="639010"/>
                      <a:pt x="1776436" y="639010"/>
                    </a:cubicBezTo>
                    <a:cubicBezTo>
                      <a:pt x="1726572" y="639010"/>
                      <a:pt x="1678946" y="641617"/>
                      <a:pt x="1632192" y="645353"/>
                    </a:cubicBezTo>
                    <a:close/>
                    <a:moveTo>
                      <a:pt x="1632192" y="22"/>
                    </a:moveTo>
                    <a:lnTo>
                      <a:pt x="1632192" y="291830"/>
                    </a:lnTo>
                    <a:cubicBezTo>
                      <a:pt x="1657837" y="290309"/>
                      <a:pt x="1683540" y="289092"/>
                      <a:pt x="1709330" y="288397"/>
                    </a:cubicBezTo>
                    <a:cubicBezTo>
                      <a:pt x="2703863" y="263372"/>
                      <a:pt x="3351785" y="897777"/>
                      <a:pt x="3351785" y="897777"/>
                    </a:cubicBezTo>
                    <a:cubicBezTo>
                      <a:pt x="3351785" y="897777"/>
                      <a:pt x="2607536" y="1573890"/>
                      <a:pt x="1832233" y="1573890"/>
                    </a:cubicBezTo>
                    <a:cubicBezTo>
                      <a:pt x="1761201" y="1573890"/>
                      <a:pt x="1694705" y="1569002"/>
                      <a:pt x="1632192" y="1560725"/>
                    </a:cubicBezTo>
                    <a:lnTo>
                      <a:pt x="1632192" y="1741093"/>
                    </a:lnTo>
                    <a:cubicBezTo>
                      <a:pt x="1685633" y="1746176"/>
                      <a:pt x="1740993" y="1749174"/>
                      <a:pt x="1798796" y="1749174"/>
                    </a:cubicBezTo>
                    <a:cubicBezTo>
                      <a:pt x="2520309" y="1749174"/>
                      <a:pt x="3042072" y="1473898"/>
                      <a:pt x="3547349" y="1148071"/>
                    </a:cubicBezTo>
                    <a:cubicBezTo>
                      <a:pt x="3631058" y="1198187"/>
                      <a:pt x="3974034" y="1320097"/>
                      <a:pt x="4044542" y="1373515"/>
                    </a:cubicBezTo>
                    <a:cubicBezTo>
                      <a:pt x="3564125" y="1673990"/>
                      <a:pt x="2444566" y="1916160"/>
                      <a:pt x="1809874" y="1916160"/>
                    </a:cubicBezTo>
                    <a:cubicBezTo>
                      <a:pt x="1750532" y="1915995"/>
                      <a:pt x="1691236" y="1913689"/>
                      <a:pt x="1632192" y="1909252"/>
                    </a:cubicBezTo>
                    <a:lnTo>
                      <a:pt x="1632192" y="2162762"/>
                    </a:lnTo>
                    <a:lnTo>
                      <a:pt x="4374494" y="2162762"/>
                    </a:lnTo>
                    <a:lnTo>
                      <a:pt x="4374494" y="0"/>
                    </a:lnTo>
                    <a:lnTo>
                      <a:pt x="1632221" y="0"/>
                    </a:lnTo>
                    <a:lnTo>
                      <a:pt x="1632192" y="22"/>
                    </a:lnTo>
                    <a:close/>
                    <a:moveTo>
                      <a:pt x="1632192" y="1406730"/>
                    </a:moveTo>
                    <a:lnTo>
                      <a:pt x="1632192" y="1560747"/>
                    </a:lnTo>
                    <a:cubicBezTo>
                      <a:pt x="964847" y="1471834"/>
                      <a:pt x="779635" y="953583"/>
                      <a:pt x="779635" y="953583"/>
                    </a:cubicBezTo>
                    <a:cubicBezTo>
                      <a:pt x="779635" y="953583"/>
                      <a:pt x="1100049" y="688343"/>
                      <a:pt x="1632192" y="645353"/>
                    </a:cubicBezTo>
                    <a:lnTo>
                      <a:pt x="1632192" y="814338"/>
                    </a:lnTo>
                    <a:cubicBezTo>
                      <a:pt x="1631785" y="814338"/>
                      <a:pt x="1631494" y="814251"/>
                      <a:pt x="1631145" y="814251"/>
                    </a:cubicBezTo>
                    <a:cubicBezTo>
                      <a:pt x="1351903" y="789182"/>
                      <a:pt x="1133719" y="984126"/>
                      <a:pt x="1133719" y="984126"/>
                    </a:cubicBezTo>
                    <a:cubicBezTo>
                      <a:pt x="1133719" y="984126"/>
                      <a:pt x="1255953" y="1312277"/>
                      <a:pt x="1632192" y="1406730"/>
                    </a:cubicBezTo>
                    <a:close/>
                    <a:moveTo>
                      <a:pt x="446951" y="931100"/>
                    </a:moveTo>
                    <a:cubicBezTo>
                      <a:pt x="446951" y="931100"/>
                      <a:pt x="842439" y="495050"/>
                      <a:pt x="1632192" y="449974"/>
                    </a:cubicBezTo>
                    <a:lnTo>
                      <a:pt x="1632192" y="291830"/>
                    </a:lnTo>
                    <a:cubicBezTo>
                      <a:pt x="757479" y="344269"/>
                      <a:pt x="0" y="897755"/>
                      <a:pt x="0" y="897755"/>
                    </a:cubicBezTo>
                    <a:cubicBezTo>
                      <a:pt x="0" y="897755"/>
                      <a:pt x="428982" y="1824423"/>
                      <a:pt x="1632221" y="1909252"/>
                    </a:cubicBezTo>
                    <a:lnTo>
                      <a:pt x="1632221" y="1741115"/>
                    </a:lnTo>
                    <a:cubicBezTo>
                      <a:pt x="749251" y="1658089"/>
                      <a:pt x="446951" y="931100"/>
                      <a:pt x="446951" y="931100"/>
                    </a:cubicBezTo>
                    <a:close/>
                  </a:path>
                </a:pathLst>
              </a:custGeom>
              <a:solidFill>
                <a:srgbClr val="76B900"/>
              </a:solidFill>
              <a:ln>
                <a:noFill/>
              </a:ln>
              <a:extLst>
                <a:ext uri="{91240B29-F687-4F45-9708-019B960494DF}">
                  <a14:hiddenLine xmlns:a14="http://schemas.microsoft.com/office/drawing/2010/main" w="29051" cap="flat">
                    <a:solidFill>
                      <a:srgbClr val="000000"/>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endParaRPr lang="ja-JP" altLang="en-US"/>
              </a:p>
            </p:txBody>
          </p:sp>
        </p:grpSp>
        <p:pic>
          <p:nvPicPr>
            <p:cNvPr id="2204" name="Picture 156" descr="インテル Xeon w7-3565X BOX 価格比較 - 価格.com"/>
            <p:cNvPicPr>
              <a:picLocks noChangeAspect="1" noChangeArrowheads="1"/>
            </p:cNvPicPr>
            <p:nvPr/>
          </p:nvPicPr>
          <p:blipFill>
            <a:blip r:embed="rId19" r:link="rId20" cstate="print">
              <a:extLst>
                <a:ext uri="{28A0092B-C50C-407E-A947-70E740481C1C}">
                  <a14:useLocalDpi xmlns:a14="http://schemas.microsoft.com/office/drawing/2010/main" val="0"/>
                </a:ext>
              </a:extLst>
            </a:blip>
            <a:srcRect/>
            <a:stretch>
              <a:fillRect/>
            </a:stretch>
          </p:blipFill>
          <p:spPr bwMode="auto">
            <a:xfrm>
              <a:off x="934" y="14039"/>
              <a:ext cx="521" cy="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7" name="Rectangle 157"/>
            <p:cNvSpPr>
              <a:spLocks noChangeArrowheads="1"/>
            </p:cNvSpPr>
            <p:nvPr/>
          </p:nvSpPr>
          <p:spPr bwMode="auto">
            <a:xfrm>
              <a:off x="6180" y="13450"/>
              <a:ext cx="5270" cy="511"/>
            </a:xfrm>
            <a:prstGeom prst="rect">
              <a:avLst/>
            </a:prstGeom>
            <a:solidFill>
              <a:srgbClr val="548D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sp>
          <p:nvSpPr>
            <p:cNvPr id="2058" name="WordArt 158"/>
            <p:cNvSpPr>
              <a:spLocks noChangeArrowheads="1" noChangeShapeType="1" noTextEdit="1"/>
            </p:cNvSpPr>
            <p:nvPr/>
          </p:nvSpPr>
          <p:spPr bwMode="auto">
            <a:xfrm>
              <a:off x="6486" y="13520"/>
              <a:ext cx="2804" cy="383"/>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en-US" altLang="ja-JP" sz="800" kern="10" spc="0">
                  <a:ln>
                    <a:noFill/>
                  </a:ln>
                  <a:solidFill>
                    <a:srgbClr val="FFFFFF"/>
                  </a:solidFill>
                  <a:effectLst/>
                  <a:latin typeface="ヒラギノ角ゴ6"/>
                  <a:ea typeface="ヒラギノ角ゴ6"/>
                </a:rPr>
                <a:t>intel Xeon GOLD【2CPU】 /</a:t>
              </a:r>
            </a:p>
            <a:p>
              <a:pPr algn="l" rtl="0">
                <a:buNone/>
              </a:pPr>
              <a:r>
                <a:rPr lang="en-US" altLang="ja-JP" sz="800" kern="10" spc="0">
                  <a:ln>
                    <a:noFill/>
                  </a:ln>
                  <a:solidFill>
                    <a:srgbClr val="FFFFFF"/>
                  </a:solidFill>
                  <a:effectLst/>
                  <a:latin typeface="ヒラギノ角ゴ6"/>
                  <a:ea typeface="ヒラギノ角ゴ6"/>
                </a:rPr>
                <a:t>RTX 6000Ada</a:t>
              </a:r>
              <a:r>
                <a:rPr lang="ja-JP" altLang="en-US" sz="800" kern="10" spc="0">
                  <a:ln>
                    <a:noFill/>
                  </a:ln>
                  <a:solidFill>
                    <a:srgbClr val="FFFFFF"/>
                  </a:solidFill>
                  <a:effectLst/>
                  <a:latin typeface="ヒラギノ角ゴ6"/>
                  <a:ea typeface="ヒラギノ角ゴ6"/>
                </a:rPr>
                <a:t>搭載モデル</a:t>
              </a:r>
            </a:p>
          </p:txBody>
        </p:sp>
        <p:grpSp>
          <p:nvGrpSpPr>
            <p:cNvPr id="2364" name="Group 163"/>
            <p:cNvGrpSpPr>
              <a:grpSpLocks/>
            </p:cNvGrpSpPr>
            <p:nvPr/>
          </p:nvGrpSpPr>
          <p:grpSpPr bwMode="auto">
            <a:xfrm>
              <a:off x="8333" y="15220"/>
              <a:ext cx="1095" cy="290"/>
              <a:chOff x="1116" y="10962"/>
              <a:chExt cx="1828" cy="1008"/>
            </a:xfrm>
          </p:grpSpPr>
          <p:sp>
            <p:nvSpPr>
              <p:cNvPr id="2365" name="Rectangle 164"/>
              <p:cNvSpPr>
                <a:spLocks noChangeArrowheads="1"/>
              </p:cNvSpPr>
              <p:nvPr/>
            </p:nvSpPr>
            <p:spPr bwMode="auto">
              <a:xfrm>
                <a:off x="1116" y="10962"/>
                <a:ext cx="1828" cy="1008"/>
              </a:xfrm>
              <a:prstGeom prst="rect">
                <a:avLst/>
              </a:prstGeom>
              <a:solidFill>
                <a:srgbClr val="FFFFFF"/>
              </a:solidFill>
              <a:ln w="9525">
                <a:solidFill>
                  <a:srgbClr val="000000"/>
                </a:solidFill>
                <a:miter lim="800000"/>
                <a:headEnd/>
                <a:tailEnd/>
              </a:ln>
            </p:spPr>
            <p:txBody>
              <a:bodyPr vert="horz" wrap="square" lIns="74295" tIns="8890" rIns="74295" bIns="8890" numCol="1" anchor="t" anchorCtr="0" compatLnSpc="1">
                <a:prstTxWarp prst="textNoShape">
                  <a:avLst/>
                </a:prstTxWarp>
              </a:bodyPr>
              <a:lstStyle/>
              <a:p>
                <a:endParaRPr lang="ja-JP" altLang="en-US"/>
              </a:p>
            </p:txBody>
          </p:sp>
          <p:sp>
            <p:nvSpPr>
              <p:cNvPr id="2366" name="WordArt 165"/>
              <p:cNvSpPr>
                <a:spLocks noChangeArrowheads="1" noChangeShapeType="1" noTextEdit="1"/>
              </p:cNvSpPr>
              <p:nvPr/>
            </p:nvSpPr>
            <p:spPr bwMode="auto">
              <a:xfrm>
                <a:off x="1463" y="11116"/>
                <a:ext cx="1133" cy="701"/>
              </a:xfrm>
              <a:prstGeom prst="rect">
                <a:avLst/>
              </a:prstGeom>
              <a:extLst>
                <a:ext uri="{91240B29-F687-4F45-9708-019B960494DF}">
                  <a14:hiddenLine xmlns:a14="http://schemas.microsoft.com/office/drawing/2010/main" w="15240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3600" kern="10" spc="0">
                    <a:ln>
                      <a:noFill/>
                    </a:ln>
                    <a:solidFill>
                      <a:srgbClr val="272727"/>
                    </a:solidFill>
                    <a:effectLst/>
                    <a:latin typeface="ヒラギノ角ゴ6"/>
                    <a:ea typeface="ヒラギノ角ゴ6"/>
                  </a:rPr>
                  <a:t>各種カスタマイズ</a:t>
                </a:r>
              </a:p>
              <a:p>
                <a:pPr algn="l" rtl="0">
                  <a:buNone/>
                </a:pPr>
                <a:r>
                  <a:rPr lang="ja-JP" altLang="en-US" sz="3600" kern="10" spc="0">
                    <a:ln>
                      <a:noFill/>
                    </a:ln>
                    <a:solidFill>
                      <a:srgbClr val="272727"/>
                    </a:solidFill>
                    <a:effectLst/>
                    <a:latin typeface="ヒラギノ角ゴ6"/>
                    <a:ea typeface="ヒラギノ角ゴ6"/>
                  </a:rPr>
                  <a:t>も承ります</a:t>
                </a:r>
              </a:p>
            </p:txBody>
          </p:sp>
        </p:grpSp>
        <p:sp>
          <p:nvSpPr>
            <p:cNvPr id="2060" name="WordArt 166"/>
            <p:cNvSpPr>
              <a:spLocks noChangeArrowheads="1" noChangeShapeType="1" noTextEdit="1"/>
            </p:cNvSpPr>
            <p:nvPr/>
          </p:nvSpPr>
          <p:spPr bwMode="auto">
            <a:xfrm>
              <a:off x="6486" y="14865"/>
              <a:ext cx="2940" cy="273"/>
            </a:xfrm>
            <a:prstGeom prst="rect">
              <a:avLst/>
            </a:prstGeom>
            <a:extLst>
              <a:ext uri="{91240B29-F687-4F45-9708-019B960494DF}">
                <a14:hiddenLine xmlns:a14="http://schemas.microsoft.com/office/drawing/2010/main" w="5715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en-US" altLang="ja-JP" sz="1000" kern="10" spc="0">
                  <a:ln>
                    <a:noFill/>
                  </a:ln>
                  <a:solidFill>
                    <a:srgbClr val="292929"/>
                  </a:solidFill>
                  <a:effectLst/>
                  <a:latin typeface="ヒラギノ角ゴ4"/>
                  <a:ea typeface="ヒラギノ角ゴ4"/>
                </a:rPr>
                <a:t>Applied CERVO-GraceAL </a:t>
              </a:r>
            </a:p>
            <a:p>
              <a:pPr algn="l" rtl="0">
                <a:buNone/>
              </a:pPr>
              <a:r>
                <a:rPr lang="en-US" altLang="ja-JP" sz="1000" kern="10" spc="0">
                  <a:ln>
                    <a:noFill/>
                  </a:ln>
                  <a:solidFill>
                    <a:srgbClr val="292929"/>
                  </a:solidFill>
                  <a:effectLst/>
                  <a:latin typeface="ヒラギノ角ゴ4"/>
                  <a:ea typeface="ヒラギノ角ゴ4"/>
                </a:rPr>
                <a:t>WST-XS6530x2S3Q4TTNVM/RTX6000Ada</a:t>
              </a:r>
              <a:endParaRPr lang="ja-JP" altLang="en-US" sz="1000" kern="10" spc="0">
                <a:ln>
                  <a:noFill/>
                </a:ln>
                <a:solidFill>
                  <a:srgbClr val="292929"/>
                </a:solidFill>
                <a:effectLst/>
                <a:latin typeface="ヒラギノ角ゴ4"/>
                <a:ea typeface="ヒラギノ角ゴ4"/>
              </a:endParaRPr>
            </a:p>
          </p:txBody>
        </p:sp>
        <p:sp>
          <p:nvSpPr>
            <p:cNvPr id="2061" name="WordArt 167"/>
            <p:cNvSpPr>
              <a:spLocks noChangeArrowheads="1" noChangeShapeType="1" noTextEdit="1"/>
            </p:cNvSpPr>
            <p:nvPr/>
          </p:nvSpPr>
          <p:spPr bwMode="auto">
            <a:xfrm>
              <a:off x="6486" y="14617"/>
              <a:ext cx="2375" cy="134"/>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800" kern="10" spc="0">
                  <a:ln>
                    <a:noFill/>
                  </a:ln>
                  <a:solidFill>
                    <a:srgbClr val="000066"/>
                  </a:solidFill>
                  <a:effectLst/>
                  <a:latin typeface="ヒラギノ角ゴ5"/>
                  <a:ea typeface="ヒラギノ角ゴ5"/>
                </a:rPr>
                <a:t>メモリ</a:t>
              </a:r>
              <a:r>
                <a:rPr lang="en-US" altLang="ja-JP" sz="800" kern="10" spc="0">
                  <a:ln>
                    <a:noFill/>
                  </a:ln>
                  <a:solidFill>
                    <a:srgbClr val="000066"/>
                  </a:solidFill>
                  <a:effectLst/>
                  <a:latin typeface="ヒラギノ角ゴ5"/>
                  <a:ea typeface="ヒラギノ角ゴ5"/>
                </a:rPr>
                <a:t>256GB / SSD4TB</a:t>
              </a:r>
              <a:r>
                <a:rPr lang="ja-JP" altLang="en-US" sz="800" kern="10" spc="0">
                  <a:ln>
                    <a:noFill/>
                  </a:ln>
                  <a:solidFill>
                    <a:srgbClr val="000066"/>
                  </a:solidFill>
                  <a:effectLst/>
                  <a:latin typeface="ヒラギノ角ゴ5"/>
                  <a:ea typeface="ヒラギノ角ゴ5"/>
                </a:rPr>
                <a:t>＆</a:t>
              </a:r>
              <a:r>
                <a:rPr lang="en-US" altLang="ja-JP" sz="800" kern="10" spc="0">
                  <a:ln>
                    <a:noFill/>
                  </a:ln>
                  <a:solidFill>
                    <a:srgbClr val="000066"/>
                  </a:solidFill>
                  <a:effectLst/>
                  <a:latin typeface="ヒラギノ角ゴ5"/>
                  <a:ea typeface="ヒラギノ角ゴ5"/>
                </a:rPr>
                <a:t>4TB / 3</a:t>
              </a:r>
              <a:r>
                <a:rPr lang="ja-JP" altLang="en-US" sz="800" kern="10" spc="0">
                  <a:ln>
                    <a:noFill/>
                  </a:ln>
                  <a:solidFill>
                    <a:srgbClr val="000066"/>
                  </a:solidFill>
                  <a:effectLst/>
                  <a:latin typeface="ヒラギノ角ゴ5"/>
                  <a:ea typeface="ヒラギノ角ゴ5"/>
                </a:rPr>
                <a:t>年間保証</a:t>
              </a:r>
            </a:p>
          </p:txBody>
        </p:sp>
        <p:cxnSp>
          <p:nvCxnSpPr>
            <p:cNvPr id="2216" name="AutoShape 168"/>
            <p:cNvCxnSpPr>
              <a:cxnSpLocks noChangeShapeType="1"/>
            </p:cNvCxnSpPr>
            <p:nvPr/>
          </p:nvCxnSpPr>
          <p:spPr bwMode="auto">
            <a:xfrm>
              <a:off x="6457" y="14801"/>
              <a:ext cx="2969"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pic>
          <p:nvPicPr>
            <p:cNvPr id="2217" name="図 23"/>
            <p:cNvPicPr>
              <a:picLocks noChangeAspect="1" noChangeArrowheads="1"/>
            </p:cNvPicPr>
            <p:nvPr/>
          </p:nvPicPr>
          <p:blipFill>
            <a:blip r:embed="rId18" cstate="print">
              <a:extLst>
                <a:ext uri="{28A0092B-C50C-407E-A947-70E740481C1C}">
                  <a14:useLocalDpi xmlns:a14="http://schemas.microsoft.com/office/drawing/2010/main" val="0"/>
                </a:ext>
              </a:extLst>
            </a:blip>
            <a:srcRect l="8980" r="13820"/>
            <a:stretch>
              <a:fillRect/>
            </a:stretch>
          </p:blipFill>
          <p:spPr bwMode="auto">
            <a:xfrm>
              <a:off x="9570" y="13447"/>
              <a:ext cx="1661" cy="2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18" name="Picture 170" descr="終息】NE Platinum | 株式会社リンクスインターナショナル"/>
            <p:cNvPicPr>
              <a:picLocks noChangeAspect="1" noChangeArrowheads="1"/>
            </p:cNvPicPr>
            <p:nvPr/>
          </p:nvPicPr>
          <p:blipFill>
            <a:blip r:embed="rId15" r:link="rId6" cstate="print">
              <a:extLst>
                <a:ext uri="{28A0092B-C50C-407E-A947-70E740481C1C}">
                  <a14:useLocalDpi xmlns:a14="http://schemas.microsoft.com/office/drawing/2010/main" val="0"/>
                </a:ext>
              </a:extLst>
            </a:blip>
            <a:srcRect l="17613" t="6778" r="18163" b="6699"/>
            <a:stretch>
              <a:fillRect/>
            </a:stretch>
          </p:blipFill>
          <p:spPr bwMode="auto">
            <a:xfrm>
              <a:off x="7650" y="14042"/>
              <a:ext cx="393" cy="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19" name="Picture 171"/>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041" y="14042"/>
              <a:ext cx="530" cy="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62" name="グループ化 17"/>
            <p:cNvGrpSpPr>
              <a:grpSpLocks/>
            </p:cNvGrpSpPr>
            <p:nvPr/>
          </p:nvGrpSpPr>
          <p:grpSpPr bwMode="auto">
            <a:xfrm>
              <a:off x="8123" y="14080"/>
              <a:ext cx="609" cy="473"/>
              <a:chOff x="0" y="0"/>
              <a:chExt cx="4330576" cy="3363338"/>
            </a:xfrm>
          </p:grpSpPr>
          <p:sp>
            <p:nvSpPr>
              <p:cNvPr id="2359" name="グラフィックス 13"/>
              <p:cNvSpPr>
                <a:spLocks/>
              </p:cNvSpPr>
              <p:nvPr/>
            </p:nvSpPr>
            <p:spPr bwMode="auto">
              <a:xfrm>
                <a:off x="0" y="2549044"/>
                <a:ext cx="4330576" cy="814294"/>
              </a:xfrm>
              <a:custGeom>
                <a:avLst/>
                <a:gdLst>
                  <a:gd name="T0" fmla="*/ 1800919 w 5814698"/>
                  <a:gd name="T1" fmla="*/ 1108 h 814294"/>
                  <a:gd name="T2" fmla="*/ 1801005 w 5814698"/>
                  <a:gd name="T3" fmla="*/ 814294 h 814294"/>
                  <a:gd name="T4" fmla="*/ 2029894 w 5814698"/>
                  <a:gd name="T5" fmla="*/ 814294 h 814294"/>
                  <a:gd name="T6" fmla="*/ 2029894 w 5814698"/>
                  <a:gd name="T7" fmla="*/ 1129 h 814294"/>
                  <a:gd name="T8" fmla="*/ 1800919 w 5814698"/>
                  <a:gd name="T9" fmla="*/ 1129 h 814294"/>
                  <a:gd name="T10" fmla="*/ 0 w 5814698"/>
                  <a:gd name="T11" fmla="*/ 22 h 814294"/>
                  <a:gd name="T12" fmla="*/ 0 w 5814698"/>
                  <a:gd name="T13" fmla="*/ 814294 h 814294"/>
                  <a:gd name="T14" fmla="*/ 230967 w 5814698"/>
                  <a:gd name="T15" fmla="*/ 814294 h 814294"/>
                  <a:gd name="T16" fmla="*/ 230967 w 5814698"/>
                  <a:gd name="T17" fmla="*/ 195987 h 814294"/>
                  <a:gd name="T18" fmla="*/ 409898 w 5814698"/>
                  <a:gd name="T19" fmla="*/ 196052 h 814294"/>
                  <a:gd name="T20" fmla="*/ 539934 w 5814698"/>
                  <a:gd name="T21" fmla="*/ 241410 h 814294"/>
                  <a:gd name="T22" fmla="*/ 590930 w 5814698"/>
                  <a:gd name="T23" fmla="*/ 456730 h 814294"/>
                  <a:gd name="T24" fmla="*/ 590930 w 5814698"/>
                  <a:gd name="T25" fmla="*/ 814294 h 814294"/>
                  <a:gd name="T26" fmla="*/ 814707 w 5814698"/>
                  <a:gd name="T27" fmla="*/ 814294 h 814294"/>
                  <a:gd name="T28" fmla="*/ 814707 w 5814698"/>
                  <a:gd name="T29" fmla="*/ 364407 h 814294"/>
                  <a:gd name="T30" fmla="*/ 411068 w 5814698"/>
                  <a:gd name="T31" fmla="*/ 0 h 814294"/>
                  <a:gd name="T32" fmla="*/ 0 w 5814698"/>
                  <a:gd name="T33" fmla="*/ 0 h 814294"/>
                  <a:gd name="T34" fmla="*/ 2169522 w 5814698"/>
                  <a:gd name="T35" fmla="*/ 1129 h 814294"/>
                  <a:gd name="T36" fmla="*/ 2169522 w 5814698"/>
                  <a:gd name="T37" fmla="*/ 814294 h 814294"/>
                  <a:gd name="T38" fmla="*/ 2540853 w 5814698"/>
                  <a:gd name="T39" fmla="*/ 814294 h 814294"/>
                  <a:gd name="T40" fmla="*/ 2873076 w 5814698"/>
                  <a:gd name="T41" fmla="*/ 707286 h 814294"/>
                  <a:gd name="T42" fmla="*/ 2954346 w 5814698"/>
                  <a:gd name="T43" fmla="*/ 416651 h 814294"/>
                  <a:gd name="T44" fmla="*/ 2880244 w 5814698"/>
                  <a:gd name="T45" fmla="*/ 136878 h 814294"/>
                  <a:gd name="T46" fmla="*/ 2490832 w 5814698"/>
                  <a:gd name="T47" fmla="*/ 1129 h 814294"/>
                  <a:gd name="T48" fmla="*/ 2396612 w 5814698"/>
                  <a:gd name="T49" fmla="*/ 178174 h 814294"/>
                  <a:gd name="T50" fmla="*/ 2495054 w 5814698"/>
                  <a:gd name="T51" fmla="*/ 178174 h 814294"/>
                  <a:gd name="T52" fmla="*/ 2730222 w 5814698"/>
                  <a:gd name="T53" fmla="*/ 409439 h 814294"/>
                  <a:gd name="T54" fmla="*/ 2495054 w 5814698"/>
                  <a:gd name="T55" fmla="*/ 640726 h 814294"/>
                  <a:gd name="T56" fmla="*/ 2396612 w 5814698"/>
                  <a:gd name="T57" fmla="*/ 640726 h 814294"/>
                  <a:gd name="T58" fmla="*/ 2396612 w 5814698"/>
                  <a:gd name="T59" fmla="*/ 178195 h 814294"/>
                  <a:gd name="T60" fmla="*/ 1470839 w 5814698"/>
                  <a:gd name="T61" fmla="*/ 1129 h 814294"/>
                  <a:gd name="T62" fmla="*/ 1279781 w 5814698"/>
                  <a:gd name="T63" fmla="*/ 645613 h 814294"/>
                  <a:gd name="T64" fmla="*/ 1096693 w 5814698"/>
                  <a:gd name="T65" fmla="*/ 1173 h 814294"/>
                  <a:gd name="T66" fmla="*/ 849571 w 5814698"/>
                  <a:gd name="T67" fmla="*/ 1129 h 814294"/>
                  <a:gd name="T68" fmla="*/ 1111028 w 5814698"/>
                  <a:gd name="T69" fmla="*/ 814294 h 814294"/>
                  <a:gd name="T70" fmla="*/ 1440999 w 5814698"/>
                  <a:gd name="T71" fmla="*/ 814294 h 814294"/>
                  <a:gd name="T72" fmla="*/ 1704513 w 5814698"/>
                  <a:gd name="T73" fmla="*/ 1129 h 814294"/>
                  <a:gd name="T74" fmla="*/ 1470861 w 5814698"/>
                  <a:gd name="T75" fmla="*/ 1129 h 814294"/>
                  <a:gd name="T76" fmla="*/ 3060865 w 5814698"/>
                  <a:gd name="T77" fmla="*/ 814294 h 814294"/>
                  <a:gd name="T78" fmla="*/ 3289839 w 5814698"/>
                  <a:gd name="T79" fmla="*/ 814294 h 814294"/>
                  <a:gd name="T80" fmla="*/ 3289839 w 5814698"/>
                  <a:gd name="T81" fmla="*/ 1195 h 814294"/>
                  <a:gd name="T82" fmla="*/ 3060822 w 5814698"/>
                  <a:gd name="T83" fmla="*/ 1129 h 814294"/>
                  <a:gd name="T84" fmla="*/ 3702639 w 5814698"/>
                  <a:gd name="T85" fmla="*/ 1412 h 814294"/>
                  <a:gd name="T86" fmla="*/ 3382954 w 5814698"/>
                  <a:gd name="T87" fmla="*/ 814012 h 814294"/>
                  <a:gd name="T88" fmla="*/ 3608702 w 5814698"/>
                  <a:gd name="T89" fmla="*/ 814012 h 814294"/>
                  <a:gd name="T90" fmla="*/ 3659287 w 5814698"/>
                  <a:gd name="T91" fmla="*/ 670378 h 814294"/>
                  <a:gd name="T92" fmla="*/ 4037591 w 5814698"/>
                  <a:gd name="T93" fmla="*/ 670378 h 814294"/>
                  <a:gd name="T94" fmla="*/ 4085447 w 5814698"/>
                  <a:gd name="T95" fmla="*/ 814012 h 814294"/>
                  <a:gd name="T96" fmla="*/ 4330577 w 5814698"/>
                  <a:gd name="T97" fmla="*/ 814012 h 814294"/>
                  <a:gd name="T98" fmla="*/ 4008444 w 5814698"/>
                  <a:gd name="T99" fmla="*/ 1347 h 814294"/>
                  <a:gd name="T100" fmla="*/ 3702639 w 5814698"/>
                  <a:gd name="T101" fmla="*/ 1434 h 814294"/>
                  <a:gd name="T102" fmla="*/ 3851254 w 5814698"/>
                  <a:gd name="T103" fmla="*/ 149673 h 814294"/>
                  <a:gd name="T104" fmla="*/ 3989929 w 5814698"/>
                  <a:gd name="T105" fmla="*/ 530350 h 814294"/>
                  <a:gd name="T106" fmla="*/ 3708205 w 5814698"/>
                  <a:gd name="T107" fmla="*/ 530350 h 81429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5814698" h="814294">
                    <a:moveTo>
                      <a:pt x="2418108" y="1108"/>
                    </a:moveTo>
                    <a:lnTo>
                      <a:pt x="2418224" y="814294"/>
                    </a:lnTo>
                    <a:lnTo>
                      <a:pt x="2725554" y="814294"/>
                    </a:lnTo>
                    <a:lnTo>
                      <a:pt x="2725554" y="1129"/>
                    </a:lnTo>
                    <a:lnTo>
                      <a:pt x="2418108" y="1129"/>
                    </a:lnTo>
                    <a:lnTo>
                      <a:pt x="2418108" y="1108"/>
                    </a:lnTo>
                    <a:close/>
                    <a:moveTo>
                      <a:pt x="0" y="22"/>
                    </a:moveTo>
                    <a:lnTo>
                      <a:pt x="0" y="814294"/>
                    </a:lnTo>
                    <a:lnTo>
                      <a:pt x="310121" y="814294"/>
                    </a:lnTo>
                    <a:lnTo>
                      <a:pt x="310121" y="195987"/>
                    </a:lnTo>
                    <a:lnTo>
                      <a:pt x="550373" y="196052"/>
                    </a:lnTo>
                    <a:cubicBezTo>
                      <a:pt x="629954" y="196052"/>
                      <a:pt x="686622" y="210845"/>
                      <a:pt x="724973" y="241410"/>
                    </a:cubicBezTo>
                    <a:cubicBezTo>
                      <a:pt x="773616" y="280121"/>
                      <a:pt x="793446" y="342531"/>
                      <a:pt x="793446" y="456730"/>
                    </a:cubicBezTo>
                    <a:lnTo>
                      <a:pt x="793446" y="814294"/>
                    </a:lnTo>
                    <a:lnTo>
                      <a:pt x="1093914" y="814294"/>
                    </a:lnTo>
                    <a:lnTo>
                      <a:pt x="1093914" y="364407"/>
                    </a:lnTo>
                    <a:cubicBezTo>
                      <a:pt x="1093914" y="43316"/>
                      <a:pt x="819963" y="0"/>
                      <a:pt x="551944" y="0"/>
                    </a:cubicBezTo>
                    <a:lnTo>
                      <a:pt x="0" y="0"/>
                    </a:lnTo>
                    <a:lnTo>
                      <a:pt x="0" y="22"/>
                    </a:lnTo>
                    <a:close/>
                    <a:moveTo>
                      <a:pt x="2913034" y="1129"/>
                    </a:moveTo>
                    <a:lnTo>
                      <a:pt x="2913034" y="814294"/>
                    </a:lnTo>
                    <a:lnTo>
                      <a:pt x="3411623" y="814294"/>
                    </a:lnTo>
                    <a:cubicBezTo>
                      <a:pt x="3677259" y="814294"/>
                      <a:pt x="3763933" y="781275"/>
                      <a:pt x="3857702" y="707286"/>
                    </a:cubicBezTo>
                    <a:cubicBezTo>
                      <a:pt x="3923995" y="655324"/>
                      <a:pt x="3966823" y="541277"/>
                      <a:pt x="3966823" y="416651"/>
                    </a:cubicBezTo>
                    <a:cubicBezTo>
                      <a:pt x="3966823" y="302365"/>
                      <a:pt x="3930566" y="200375"/>
                      <a:pt x="3867326" y="136878"/>
                    </a:cubicBezTo>
                    <a:cubicBezTo>
                      <a:pt x="3753437" y="23331"/>
                      <a:pt x="3589363" y="1129"/>
                      <a:pt x="3344459" y="1129"/>
                    </a:cubicBezTo>
                    <a:lnTo>
                      <a:pt x="2913034" y="1129"/>
                    </a:lnTo>
                    <a:close/>
                    <a:moveTo>
                      <a:pt x="3217950" y="178174"/>
                    </a:moveTo>
                    <a:lnTo>
                      <a:pt x="3350128" y="178174"/>
                    </a:lnTo>
                    <a:cubicBezTo>
                      <a:pt x="3541853" y="178174"/>
                      <a:pt x="3665890" y="242518"/>
                      <a:pt x="3665890" y="409439"/>
                    </a:cubicBezTo>
                    <a:cubicBezTo>
                      <a:pt x="3665890" y="576404"/>
                      <a:pt x="3541853" y="640726"/>
                      <a:pt x="3350128" y="640726"/>
                    </a:cubicBezTo>
                    <a:lnTo>
                      <a:pt x="3217950" y="640726"/>
                    </a:lnTo>
                    <a:lnTo>
                      <a:pt x="3217950" y="178195"/>
                    </a:lnTo>
                    <a:lnTo>
                      <a:pt x="3217950" y="178174"/>
                    </a:lnTo>
                    <a:close/>
                    <a:moveTo>
                      <a:pt x="1974907" y="1129"/>
                    </a:moveTo>
                    <a:lnTo>
                      <a:pt x="1718372" y="645613"/>
                    </a:lnTo>
                    <a:lnTo>
                      <a:pt x="1472538" y="1173"/>
                    </a:lnTo>
                    <a:lnTo>
                      <a:pt x="1140726" y="1129"/>
                    </a:lnTo>
                    <a:lnTo>
                      <a:pt x="1491786" y="814294"/>
                    </a:lnTo>
                    <a:lnTo>
                      <a:pt x="1934841" y="814294"/>
                    </a:lnTo>
                    <a:lnTo>
                      <a:pt x="2288663" y="1129"/>
                    </a:lnTo>
                    <a:lnTo>
                      <a:pt x="1974936" y="1129"/>
                    </a:lnTo>
                    <a:lnTo>
                      <a:pt x="1974907" y="1129"/>
                    </a:lnTo>
                    <a:close/>
                    <a:moveTo>
                      <a:pt x="4109847" y="814294"/>
                    </a:moveTo>
                    <a:lnTo>
                      <a:pt x="4417293" y="814294"/>
                    </a:lnTo>
                    <a:lnTo>
                      <a:pt x="4417293" y="1195"/>
                    </a:lnTo>
                    <a:lnTo>
                      <a:pt x="4109789" y="1129"/>
                    </a:lnTo>
                    <a:lnTo>
                      <a:pt x="4109847" y="814294"/>
                    </a:lnTo>
                    <a:close/>
                    <a:moveTo>
                      <a:pt x="4971562" y="1412"/>
                    </a:moveTo>
                    <a:lnTo>
                      <a:pt x="4542318" y="814012"/>
                    </a:lnTo>
                    <a:lnTo>
                      <a:pt x="4845432" y="814012"/>
                    </a:lnTo>
                    <a:lnTo>
                      <a:pt x="4913353" y="670378"/>
                    </a:lnTo>
                    <a:lnTo>
                      <a:pt x="5421305" y="670378"/>
                    </a:lnTo>
                    <a:lnTo>
                      <a:pt x="5485562" y="814012"/>
                    </a:lnTo>
                    <a:lnTo>
                      <a:pt x="5814699" y="814012"/>
                    </a:lnTo>
                    <a:lnTo>
                      <a:pt x="5382169" y="1347"/>
                    </a:lnTo>
                    <a:lnTo>
                      <a:pt x="4971562" y="1434"/>
                    </a:lnTo>
                    <a:lnTo>
                      <a:pt x="4971562" y="1412"/>
                    </a:lnTo>
                    <a:close/>
                    <a:moveTo>
                      <a:pt x="5171109" y="149673"/>
                    </a:moveTo>
                    <a:lnTo>
                      <a:pt x="5357309" y="530350"/>
                    </a:lnTo>
                    <a:lnTo>
                      <a:pt x="4979035" y="530350"/>
                    </a:lnTo>
                    <a:lnTo>
                      <a:pt x="5171109" y="149673"/>
                    </a:lnTo>
                    <a:close/>
                  </a:path>
                </a:pathLst>
              </a:custGeom>
              <a:solidFill>
                <a:srgbClr val="1A1919"/>
              </a:solidFill>
              <a:ln>
                <a:noFill/>
              </a:ln>
              <a:extLst>
                <a:ext uri="{91240B29-F687-4F45-9708-019B960494DF}">
                  <a14:hiddenLine xmlns:a14="http://schemas.microsoft.com/office/drawing/2010/main" w="29051" cap="flat">
                    <a:solidFill>
                      <a:srgbClr val="000000"/>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endParaRPr lang="ja-JP" altLang="en-US"/>
              </a:p>
            </p:txBody>
          </p:sp>
          <p:sp>
            <p:nvSpPr>
              <p:cNvPr id="2360" name="グラフィックス 13"/>
              <p:cNvSpPr>
                <a:spLocks/>
              </p:cNvSpPr>
              <p:nvPr/>
            </p:nvSpPr>
            <p:spPr bwMode="auto">
              <a:xfrm>
                <a:off x="282656" y="0"/>
                <a:ext cx="3257964" cy="2162761"/>
              </a:xfrm>
              <a:custGeom>
                <a:avLst/>
                <a:gdLst>
                  <a:gd name="T0" fmla="*/ 1215598 w 4374493"/>
                  <a:gd name="T1" fmla="*/ 645353 h 2162761"/>
                  <a:gd name="T2" fmla="*/ 1215598 w 4374493"/>
                  <a:gd name="T3" fmla="*/ 449996 h 2162761"/>
                  <a:gd name="T4" fmla="*/ 1273047 w 4374493"/>
                  <a:gd name="T5" fmla="*/ 447042 h 2162761"/>
                  <a:gd name="T6" fmla="*/ 2155100 w 4374493"/>
                  <a:gd name="T7" fmla="*/ 906140 h 2162761"/>
                  <a:gd name="T8" fmla="*/ 1373047 w 4374493"/>
                  <a:gd name="T9" fmla="*/ 1431972 h 2162761"/>
                  <a:gd name="T10" fmla="*/ 1215598 w 4374493"/>
                  <a:gd name="T11" fmla="*/ 1406730 h 2162761"/>
                  <a:gd name="T12" fmla="*/ 1215598 w 4374493"/>
                  <a:gd name="T13" fmla="*/ 814338 h 2162761"/>
                  <a:gd name="T14" fmla="*/ 1589311 w 4374493"/>
                  <a:gd name="T15" fmla="*/ 1139795 h 2162761"/>
                  <a:gd name="T16" fmla="*/ 1866554 w 4374493"/>
                  <a:gd name="T17" fmla="*/ 905293 h 2162761"/>
                  <a:gd name="T18" fmla="*/ 1323025 w 4374493"/>
                  <a:gd name="T19" fmla="*/ 639010 h 2162761"/>
                  <a:gd name="T20" fmla="*/ 1215598 w 4374493"/>
                  <a:gd name="T21" fmla="*/ 645353 h 2162761"/>
                  <a:gd name="T22" fmla="*/ 1215598 w 4374493"/>
                  <a:gd name="T23" fmla="*/ 22 h 2162761"/>
                  <a:gd name="T24" fmla="*/ 1215598 w 4374493"/>
                  <a:gd name="T25" fmla="*/ 291830 h 2162761"/>
                  <a:gd name="T26" fmla="*/ 1273047 w 4374493"/>
                  <a:gd name="T27" fmla="*/ 288397 h 2162761"/>
                  <a:gd name="T28" fmla="*/ 2496288 w 4374493"/>
                  <a:gd name="T29" fmla="*/ 897777 h 2162761"/>
                  <a:gd name="T30" fmla="*/ 1364581 w 4374493"/>
                  <a:gd name="T31" fmla="*/ 1573890 h 2162761"/>
                  <a:gd name="T32" fmla="*/ 1215598 w 4374493"/>
                  <a:gd name="T33" fmla="*/ 1560725 h 2162761"/>
                  <a:gd name="T34" fmla="*/ 1215598 w 4374493"/>
                  <a:gd name="T35" fmla="*/ 1741093 h 2162761"/>
                  <a:gd name="T36" fmla="*/ 1339678 w 4374493"/>
                  <a:gd name="T37" fmla="*/ 1749174 h 2162761"/>
                  <a:gd name="T38" fmla="*/ 2641937 w 4374493"/>
                  <a:gd name="T39" fmla="*/ 1148071 h 2162761"/>
                  <a:gd name="T40" fmla="*/ 3012228 w 4374493"/>
                  <a:gd name="T41" fmla="*/ 1373515 h 2162761"/>
                  <a:gd name="T42" fmla="*/ 1347929 w 4374493"/>
                  <a:gd name="T43" fmla="*/ 1916160 h 2162761"/>
                  <a:gd name="T44" fmla="*/ 1215598 w 4374493"/>
                  <a:gd name="T45" fmla="*/ 1909252 h 2162761"/>
                  <a:gd name="T46" fmla="*/ 1215598 w 4374493"/>
                  <a:gd name="T47" fmla="*/ 2162762 h 2162761"/>
                  <a:gd name="T48" fmla="*/ 3257965 w 4374493"/>
                  <a:gd name="T49" fmla="*/ 2162762 h 2162761"/>
                  <a:gd name="T50" fmla="*/ 3257965 w 4374493"/>
                  <a:gd name="T51" fmla="*/ 0 h 2162761"/>
                  <a:gd name="T52" fmla="*/ 1215619 w 4374493"/>
                  <a:gd name="T53" fmla="*/ 0 h 2162761"/>
                  <a:gd name="T54" fmla="*/ 1215598 w 4374493"/>
                  <a:gd name="T55" fmla="*/ 1406730 h 2162761"/>
                  <a:gd name="T56" fmla="*/ 1215598 w 4374493"/>
                  <a:gd name="T57" fmla="*/ 1560747 h 2162761"/>
                  <a:gd name="T58" fmla="*/ 580644 w 4374493"/>
                  <a:gd name="T59" fmla="*/ 953583 h 2162761"/>
                  <a:gd name="T60" fmla="*/ 1215598 w 4374493"/>
                  <a:gd name="T61" fmla="*/ 645353 h 2162761"/>
                  <a:gd name="T62" fmla="*/ 1215598 w 4374493"/>
                  <a:gd name="T63" fmla="*/ 814338 h 2162761"/>
                  <a:gd name="T64" fmla="*/ 1214818 w 4374493"/>
                  <a:gd name="T65" fmla="*/ 814251 h 2162761"/>
                  <a:gd name="T66" fmla="*/ 844353 w 4374493"/>
                  <a:gd name="T67" fmla="*/ 984126 h 2162761"/>
                  <a:gd name="T68" fmla="*/ 1215598 w 4374493"/>
                  <a:gd name="T69" fmla="*/ 1406730 h 2162761"/>
                  <a:gd name="T70" fmla="*/ 332873 w 4374493"/>
                  <a:gd name="T71" fmla="*/ 931100 h 2162761"/>
                  <a:gd name="T72" fmla="*/ 1215598 w 4374493"/>
                  <a:gd name="T73" fmla="*/ 449974 h 2162761"/>
                  <a:gd name="T74" fmla="*/ 1215598 w 4374493"/>
                  <a:gd name="T75" fmla="*/ 291830 h 2162761"/>
                  <a:gd name="T76" fmla="*/ 0 w 4374493"/>
                  <a:gd name="T77" fmla="*/ 897755 h 2162761"/>
                  <a:gd name="T78" fmla="*/ 1215619 w 4374493"/>
                  <a:gd name="T79" fmla="*/ 1909252 h 2162761"/>
                  <a:gd name="T80" fmla="*/ 1215619 w 4374493"/>
                  <a:gd name="T81" fmla="*/ 1741115 h 2162761"/>
                  <a:gd name="T82" fmla="*/ 332873 w 4374493"/>
                  <a:gd name="T83" fmla="*/ 931100 h 216276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4374493" h="2162761">
                    <a:moveTo>
                      <a:pt x="1632192" y="645353"/>
                    </a:moveTo>
                    <a:lnTo>
                      <a:pt x="1632192" y="449996"/>
                    </a:lnTo>
                    <a:cubicBezTo>
                      <a:pt x="1657876" y="448635"/>
                      <a:pt x="1683594" y="447650"/>
                      <a:pt x="1709330" y="447042"/>
                    </a:cubicBezTo>
                    <a:cubicBezTo>
                      <a:pt x="2424475" y="430250"/>
                      <a:pt x="2893669" y="906140"/>
                      <a:pt x="2893669" y="906140"/>
                    </a:cubicBezTo>
                    <a:cubicBezTo>
                      <a:pt x="2893669" y="906140"/>
                      <a:pt x="2386939" y="1431972"/>
                      <a:pt x="1843601" y="1431972"/>
                    </a:cubicBezTo>
                    <a:cubicBezTo>
                      <a:pt x="1765329" y="1431972"/>
                      <a:pt x="1695315" y="1422566"/>
                      <a:pt x="1632192" y="1406730"/>
                    </a:cubicBezTo>
                    <a:lnTo>
                      <a:pt x="1632192" y="814338"/>
                    </a:lnTo>
                    <a:cubicBezTo>
                      <a:pt x="1910592" y="839450"/>
                      <a:pt x="1966562" y="931339"/>
                      <a:pt x="2133980" y="1139795"/>
                    </a:cubicBezTo>
                    <a:lnTo>
                      <a:pt x="2506236" y="905293"/>
                    </a:lnTo>
                    <a:cubicBezTo>
                      <a:pt x="2506236" y="905293"/>
                      <a:pt x="2234524" y="639010"/>
                      <a:pt x="1776436" y="639010"/>
                    </a:cubicBezTo>
                    <a:cubicBezTo>
                      <a:pt x="1726572" y="639010"/>
                      <a:pt x="1678946" y="641617"/>
                      <a:pt x="1632192" y="645353"/>
                    </a:cubicBezTo>
                    <a:close/>
                    <a:moveTo>
                      <a:pt x="1632192" y="22"/>
                    </a:moveTo>
                    <a:lnTo>
                      <a:pt x="1632192" y="291830"/>
                    </a:lnTo>
                    <a:cubicBezTo>
                      <a:pt x="1657837" y="290309"/>
                      <a:pt x="1683540" y="289092"/>
                      <a:pt x="1709330" y="288397"/>
                    </a:cubicBezTo>
                    <a:cubicBezTo>
                      <a:pt x="2703863" y="263372"/>
                      <a:pt x="3351785" y="897777"/>
                      <a:pt x="3351785" y="897777"/>
                    </a:cubicBezTo>
                    <a:cubicBezTo>
                      <a:pt x="3351785" y="897777"/>
                      <a:pt x="2607536" y="1573890"/>
                      <a:pt x="1832233" y="1573890"/>
                    </a:cubicBezTo>
                    <a:cubicBezTo>
                      <a:pt x="1761201" y="1573890"/>
                      <a:pt x="1694705" y="1569002"/>
                      <a:pt x="1632192" y="1560725"/>
                    </a:cubicBezTo>
                    <a:lnTo>
                      <a:pt x="1632192" y="1741093"/>
                    </a:lnTo>
                    <a:cubicBezTo>
                      <a:pt x="1685633" y="1746176"/>
                      <a:pt x="1740993" y="1749174"/>
                      <a:pt x="1798796" y="1749174"/>
                    </a:cubicBezTo>
                    <a:cubicBezTo>
                      <a:pt x="2520309" y="1749174"/>
                      <a:pt x="3042072" y="1473898"/>
                      <a:pt x="3547349" y="1148071"/>
                    </a:cubicBezTo>
                    <a:cubicBezTo>
                      <a:pt x="3631058" y="1198187"/>
                      <a:pt x="3974034" y="1320097"/>
                      <a:pt x="4044542" y="1373515"/>
                    </a:cubicBezTo>
                    <a:cubicBezTo>
                      <a:pt x="3564125" y="1673990"/>
                      <a:pt x="2444566" y="1916160"/>
                      <a:pt x="1809874" y="1916160"/>
                    </a:cubicBezTo>
                    <a:cubicBezTo>
                      <a:pt x="1750532" y="1915995"/>
                      <a:pt x="1691236" y="1913689"/>
                      <a:pt x="1632192" y="1909252"/>
                    </a:cubicBezTo>
                    <a:lnTo>
                      <a:pt x="1632192" y="2162762"/>
                    </a:lnTo>
                    <a:lnTo>
                      <a:pt x="4374494" y="2162762"/>
                    </a:lnTo>
                    <a:lnTo>
                      <a:pt x="4374494" y="0"/>
                    </a:lnTo>
                    <a:lnTo>
                      <a:pt x="1632221" y="0"/>
                    </a:lnTo>
                    <a:lnTo>
                      <a:pt x="1632192" y="22"/>
                    </a:lnTo>
                    <a:close/>
                    <a:moveTo>
                      <a:pt x="1632192" y="1406730"/>
                    </a:moveTo>
                    <a:lnTo>
                      <a:pt x="1632192" y="1560747"/>
                    </a:lnTo>
                    <a:cubicBezTo>
                      <a:pt x="964847" y="1471834"/>
                      <a:pt x="779635" y="953583"/>
                      <a:pt x="779635" y="953583"/>
                    </a:cubicBezTo>
                    <a:cubicBezTo>
                      <a:pt x="779635" y="953583"/>
                      <a:pt x="1100049" y="688343"/>
                      <a:pt x="1632192" y="645353"/>
                    </a:cubicBezTo>
                    <a:lnTo>
                      <a:pt x="1632192" y="814338"/>
                    </a:lnTo>
                    <a:cubicBezTo>
                      <a:pt x="1631785" y="814338"/>
                      <a:pt x="1631494" y="814251"/>
                      <a:pt x="1631145" y="814251"/>
                    </a:cubicBezTo>
                    <a:cubicBezTo>
                      <a:pt x="1351903" y="789182"/>
                      <a:pt x="1133719" y="984126"/>
                      <a:pt x="1133719" y="984126"/>
                    </a:cubicBezTo>
                    <a:cubicBezTo>
                      <a:pt x="1133719" y="984126"/>
                      <a:pt x="1255953" y="1312277"/>
                      <a:pt x="1632192" y="1406730"/>
                    </a:cubicBezTo>
                    <a:close/>
                    <a:moveTo>
                      <a:pt x="446951" y="931100"/>
                    </a:moveTo>
                    <a:cubicBezTo>
                      <a:pt x="446951" y="931100"/>
                      <a:pt x="842439" y="495050"/>
                      <a:pt x="1632192" y="449974"/>
                    </a:cubicBezTo>
                    <a:lnTo>
                      <a:pt x="1632192" y="291830"/>
                    </a:lnTo>
                    <a:cubicBezTo>
                      <a:pt x="757479" y="344269"/>
                      <a:pt x="0" y="897755"/>
                      <a:pt x="0" y="897755"/>
                    </a:cubicBezTo>
                    <a:cubicBezTo>
                      <a:pt x="0" y="897755"/>
                      <a:pt x="428982" y="1824423"/>
                      <a:pt x="1632221" y="1909252"/>
                    </a:cubicBezTo>
                    <a:lnTo>
                      <a:pt x="1632221" y="1741115"/>
                    </a:lnTo>
                    <a:cubicBezTo>
                      <a:pt x="749251" y="1658089"/>
                      <a:pt x="446951" y="931100"/>
                      <a:pt x="446951" y="931100"/>
                    </a:cubicBezTo>
                    <a:close/>
                  </a:path>
                </a:pathLst>
              </a:custGeom>
              <a:solidFill>
                <a:srgbClr val="76B900"/>
              </a:solidFill>
              <a:ln>
                <a:noFill/>
              </a:ln>
              <a:extLst>
                <a:ext uri="{91240B29-F687-4F45-9708-019B960494DF}">
                  <a14:hiddenLine xmlns:a14="http://schemas.microsoft.com/office/drawing/2010/main" w="29051" cap="flat">
                    <a:solidFill>
                      <a:srgbClr val="000000"/>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endParaRPr lang="ja-JP" altLang="en-US"/>
              </a:p>
            </p:txBody>
          </p:sp>
        </p:grpSp>
        <p:pic>
          <p:nvPicPr>
            <p:cNvPr id="2223" name="Picture 175" descr="22987037"/>
            <p:cNvPicPr>
              <a:picLocks noChangeAspect="1" noChangeArrowheads="1"/>
            </p:cNvPicPr>
            <p:nvPr/>
          </p:nvPicPr>
          <p:blipFill>
            <a:blip r:embed="rId2">
              <a:extLst>
                <a:ext uri="{28A0092B-C50C-407E-A947-70E740481C1C}">
                  <a14:useLocalDpi xmlns:a14="http://schemas.microsoft.com/office/drawing/2010/main" val="0"/>
                </a:ext>
              </a:extLst>
            </a:blip>
            <a:srcRect t="94881"/>
            <a:stretch>
              <a:fillRect/>
            </a:stretch>
          </p:blipFill>
          <p:spPr bwMode="auto">
            <a:xfrm>
              <a:off x="-10" y="-189"/>
              <a:ext cx="23872" cy="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24" name="Picture 176" descr="Xeon Gold Processors (3rd Gen) - Intel | Mouser"/>
            <p:cNvPicPr>
              <a:picLocks noChangeAspect="1" noChangeArrowheads="1"/>
            </p:cNvPicPr>
            <p:nvPr/>
          </p:nvPicPr>
          <p:blipFill>
            <a:blip r:embed="rId23" r:link="rId24" cstate="print">
              <a:extLst>
                <a:ext uri="{28A0092B-C50C-407E-A947-70E740481C1C}">
                  <a14:useLocalDpi xmlns:a14="http://schemas.microsoft.com/office/drawing/2010/main" val="0"/>
                </a:ext>
              </a:extLst>
            </a:blip>
            <a:srcRect l="18629" t="6224" r="17412" b="7272"/>
            <a:stretch>
              <a:fillRect/>
            </a:stretch>
          </p:blipFill>
          <p:spPr bwMode="auto">
            <a:xfrm>
              <a:off x="6426" y="14037"/>
              <a:ext cx="534" cy="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3" name="Rectangle 177"/>
            <p:cNvSpPr>
              <a:spLocks noChangeArrowheads="1"/>
            </p:cNvSpPr>
            <p:nvPr/>
          </p:nvSpPr>
          <p:spPr bwMode="auto">
            <a:xfrm>
              <a:off x="12328" y="1089"/>
              <a:ext cx="10793" cy="105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sp>
          <p:nvSpPr>
            <p:cNvPr id="2064" name="WordArt 178"/>
            <p:cNvSpPr>
              <a:spLocks noChangeArrowheads="1" noChangeShapeType="1" noTextEdit="1"/>
            </p:cNvSpPr>
            <p:nvPr/>
          </p:nvSpPr>
          <p:spPr bwMode="auto">
            <a:xfrm>
              <a:off x="13106" y="1465"/>
              <a:ext cx="8912" cy="373"/>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en-US" altLang="ja-JP" sz="800" kern="10" spc="0">
                  <a:ln>
                    <a:noFill/>
                  </a:ln>
                  <a:solidFill>
                    <a:srgbClr val="FFFFFF"/>
                  </a:solidFill>
                  <a:effectLst/>
                  <a:latin typeface="ヒラギノ角ゴ6"/>
                  <a:ea typeface="ヒラギノ角ゴ6"/>
                </a:rPr>
                <a:t>APPLIED </a:t>
              </a:r>
              <a:r>
                <a:rPr lang="ja-JP" altLang="en-US" sz="800" kern="10" spc="0">
                  <a:ln>
                    <a:noFill/>
                  </a:ln>
                  <a:solidFill>
                    <a:srgbClr val="FFFFFF"/>
                  </a:solidFill>
                  <a:effectLst/>
                  <a:latin typeface="ヒラギノ角ゴ6"/>
                  <a:ea typeface="ヒラギノ角ゴ6"/>
                </a:rPr>
                <a:t>ワークステーション 「</a:t>
              </a:r>
              <a:r>
                <a:rPr lang="en-US" altLang="ja-JP" sz="800" kern="10" spc="0">
                  <a:ln>
                    <a:noFill/>
                  </a:ln>
                  <a:solidFill>
                    <a:srgbClr val="FFFFFF"/>
                  </a:solidFill>
                  <a:effectLst/>
                  <a:latin typeface="ヒラギノ角ゴ6"/>
                  <a:ea typeface="ヒラギノ角ゴ6"/>
                </a:rPr>
                <a:t>HALO</a:t>
              </a:r>
              <a:r>
                <a:rPr lang="ja-JP" altLang="en-US" sz="800" kern="10" spc="0">
                  <a:ln>
                    <a:noFill/>
                  </a:ln>
                  <a:solidFill>
                    <a:srgbClr val="FFFFFF"/>
                  </a:solidFill>
                  <a:effectLst/>
                  <a:latin typeface="ヒラギノ角ゴ6"/>
                  <a:ea typeface="ヒラギノ角ゴ6"/>
                </a:rPr>
                <a:t>」動作推奨</a:t>
              </a:r>
              <a:r>
                <a:rPr lang="en-US" altLang="ja-JP" sz="800" kern="10" spc="0">
                  <a:ln>
                    <a:noFill/>
                  </a:ln>
                  <a:solidFill>
                    <a:srgbClr val="FFFFFF"/>
                  </a:solidFill>
                  <a:effectLst/>
                  <a:latin typeface="ヒラギノ角ゴ6"/>
                  <a:ea typeface="ヒラギノ角ゴ6"/>
                </a:rPr>
                <a:t>PC</a:t>
              </a:r>
              <a:endParaRPr lang="ja-JP" altLang="en-US" sz="800" kern="10" spc="0">
                <a:ln>
                  <a:noFill/>
                </a:ln>
                <a:solidFill>
                  <a:srgbClr val="FFFFFF"/>
                </a:solidFill>
                <a:effectLst/>
                <a:latin typeface="ヒラギノ角ゴ6"/>
                <a:ea typeface="ヒラギノ角ゴ6"/>
              </a:endParaRPr>
            </a:p>
          </p:txBody>
        </p:sp>
        <p:sp>
          <p:nvSpPr>
            <p:cNvPr id="2065" name="Rectangle 179"/>
            <p:cNvSpPr>
              <a:spLocks noChangeArrowheads="1"/>
            </p:cNvSpPr>
            <p:nvPr/>
          </p:nvSpPr>
          <p:spPr bwMode="auto">
            <a:xfrm>
              <a:off x="12320" y="2126"/>
              <a:ext cx="10801" cy="481"/>
            </a:xfrm>
            <a:prstGeom prst="rect">
              <a:avLst/>
            </a:prstGeom>
            <a:solidFill>
              <a:srgbClr val="D8D8D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sp>
          <p:nvSpPr>
            <p:cNvPr id="2066" name="WordArt 180"/>
            <p:cNvSpPr>
              <a:spLocks noChangeArrowheads="1" noChangeShapeType="1" noTextEdit="1"/>
            </p:cNvSpPr>
            <p:nvPr/>
          </p:nvSpPr>
          <p:spPr bwMode="auto">
            <a:xfrm>
              <a:off x="16435" y="2248"/>
              <a:ext cx="2571" cy="238"/>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en-US" altLang="ja-JP" sz="800" kern="10" spc="0">
                  <a:ln>
                    <a:noFill/>
                  </a:ln>
                  <a:solidFill>
                    <a:srgbClr val="000000"/>
                  </a:solidFill>
                  <a:effectLst/>
                  <a:latin typeface="ヒラギノ角ゴ5"/>
                  <a:ea typeface="ヒラギノ角ゴ5"/>
                </a:rPr>
                <a:t>AMD CPU</a:t>
              </a:r>
              <a:r>
                <a:rPr lang="ja-JP" altLang="en-US" sz="800" kern="10" spc="0">
                  <a:ln>
                    <a:noFill/>
                  </a:ln>
                  <a:solidFill>
                    <a:srgbClr val="000000"/>
                  </a:solidFill>
                  <a:effectLst/>
                  <a:latin typeface="ヒラギノ角ゴ5"/>
                  <a:ea typeface="ヒラギノ角ゴ5"/>
                </a:rPr>
                <a:t>採用モデル</a:t>
              </a:r>
            </a:p>
          </p:txBody>
        </p:sp>
        <p:grpSp>
          <p:nvGrpSpPr>
            <p:cNvPr id="2067" name="Group 181"/>
            <p:cNvGrpSpPr>
              <a:grpSpLocks/>
            </p:cNvGrpSpPr>
            <p:nvPr/>
          </p:nvGrpSpPr>
          <p:grpSpPr bwMode="auto">
            <a:xfrm>
              <a:off x="12328" y="2823"/>
              <a:ext cx="10811" cy="7860"/>
              <a:chOff x="657" y="2786"/>
              <a:chExt cx="10811" cy="7988"/>
            </a:xfrm>
          </p:grpSpPr>
          <p:sp>
            <p:nvSpPr>
              <p:cNvPr id="2354" name="Rectangle 182"/>
              <p:cNvSpPr>
                <a:spLocks noChangeArrowheads="1"/>
              </p:cNvSpPr>
              <p:nvPr/>
            </p:nvSpPr>
            <p:spPr bwMode="auto">
              <a:xfrm>
                <a:off x="657" y="2786"/>
                <a:ext cx="10793" cy="3874"/>
              </a:xfrm>
              <a:prstGeom prst="rect">
                <a:avLst/>
              </a:prstGeom>
              <a:solidFill>
                <a:srgbClr val="FFFFFF"/>
              </a:solidFill>
              <a:ln w="19050">
                <a:solidFill>
                  <a:srgbClr val="000000"/>
                </a:solidFill>
                <a:miter lim="800000"/>
                <a:headEnd/>
                <a:tailEnd/>
              </a:ln>
            </p:spPr>
            <p:txBody>
              <a:bodyPr vert="horz" wrap="square" lIns="74295" tIns="8890" rIns="74295" bIns="8890" numCol="1" anchor="t" anchorCtr="0" compatLnSpc="1">
                <a:prstTxWarp prst="textNoShape">
                  <a:avLst/>
                </a:prstTxWarp>
              </a:bodyPr>
              <a:lstStyle/>
              <a:p>
                <a:endParaRPr lang="ja-JP" altLang="en-US"/>
              </a:p>
            </p:txBody>
          </p:sp>
          <p:sp>
            <p:nvSpPr>
              <p:cNvPr id="2355" name="Rectangle 183"/>
              <p:cNvSpPr>
                <a:spLocks noChangeArrowheads="1"/>
              </p:cNvSpPr>
              <p:nvPr/>
            </p:nvSpPr>
            <p:spPr bwMode="auto">
              <a:xfrm>
                <a:off x="675" y="6900"/>
                <a:ext cx="10793" cy="3874"/>
              </a:xfrm>
              <a:prstGeom prst="rect">
                <a:avLst/>
              </a:prstGeom>
              <a:solidFill>
                <a:srgbClr val="FFFFFF"/>
              </a:solidFill>
              <a:ln w="19050">
                <a:solidFill>
                  <a:srgbClr val="000000"/>
                </a:solidFill>
                <a:miter lim="800000"/>
                <a:headEnd/>
                <a:tailEnd/>
              </a:ln>
            </p:spPr>
            <p:txBody>
              <a:bodyPr vert="horz" wrap="square" lIns="74295" tIns="8890" rIns="74295" bIns="8890" numCol="1" anchor="t" anchorCtr="0" compatLnSpc="1">
                <a:prstTxWarp prst="textNoShape">
                  <a:avLst/>
                </a:prstTxWarp>
              </a:bodyPr>
              <a:lstStyle/>
              <a:p>
                <a:endParaRPr lang="ja-JP" altLang="en-US"/>
              </a:p>
            </p:txBody>
          </p:sp>
        </p:grpSp>
        <p:grpSp>
          <p:nvGrpSpPr>
            <p:cNvPr id="2068" name="Group 184"/>
            <p:cNvGrpSpPr>
              <a:grpSpLocks/>
            </p:cNvGrpSpPr>
            <p:nvPr/>
          </p:nvGrpSpPr>
          <p:grpSpPr bwMode="auto">
            <a:xfrm>
              <a:off x="12346" y="10966"/>
              <a:ext cx="10793" cy="4654"/>
              <a:chOff x="675" y="10929"/>
              <a:chExt cx="10793" cy="4456"/>
            </a:xfrm>
          </p:grpSpPr>
          <p:grpSp>
            <p:nvGrpSpPr>
              <p:cNvPr id="2348" name="Group 185"/>
              <p:cNvGrpSpPr>
                <a:grpSpLocks/>
              </p:cNvGrpSpPr>
              <p:nvPr/>
            </p:nvGrpSpPr>
            <p:grpSpPr bwMode="auto">
              <a:xfrm>
                <a:off x="675" y="10929"/>
                <a:ext cx="10775" cy="2108"/>
                <a:chOff x="675" y="10929"/>
                <a:chExt cx="11012" cy="1440"/>
              </a:xfrm>
            </p:grpSpPr>
            <p:sp>
              <p:nvSpPr>
                <p:cNvPr id="2352" name="Rectangle 186"/>
                <p:cNvSpPr>
                  <a:spLocks noChangeArrowheads="1"/>
                </p:cNvSpPr>
                <p:nvPr/>
              </p:nvSpPr>
              <p:spPr bwMode="auto">
                <a:xfrm>
                  <a:off x="675" y="10929"/>
                  <a:ext cx="5386" cy="1440"/>
                </a:xfrm>
                <a:prstGeom prst="rect">
                  <a:avLst/>
                </a:prstGeom>
                <a:solidFill>
                  <a:srgbClr val="FFFFFF"/>
                </a:solidFill>
                <a:ln w="19050">
                  <a:solidFill>
                    <a:srgbClr val="000000"/>
                  </a:solidFill>
                  <a:miter lim="800000"/>
                  <a:headEnd/>
                  <a:tailEnd/>
                </a:ln>
              </p:spPr>
              <p:txBody>
                <a:bodyPr vert="horz" wrap="square" lIns="74295" tIns="8890" rIns="74295" bIns="8890" numCol="1" anchor="t" anchorCtr="0" compatLnSpc="1">
                  <a:prstTxWarp prst="textNoShape">
                    <a:avLst/>
                  </a:prstTxWarp>
                </a:bodyPr>
                <a:lstStyle/>
                <a:p>
                  <a:endParaRPr lang="ja-JP" altLang="en-US"/>
                </a:p>
              </p:txBody>
            </p:sp>
            <p:sp>
              <p:nvSpPr>
                <p:cNvPr id="2353" name="Rectangle 187"/>
                <p:cNvSpPr>
                  <a:spLocks noChangeArrowheads="1"/>
                </p:cNvSpPr>
                <p:nvPr/>
              </p:nvSpPr>
              <p:spPr bwMode="auto">
                <a:xfrm>
                  <a:off x="6301" y="10929"/>
                  <a:ext cx="5386" cy="1440"/>
                </a:xfrm>
                <a:prstGeom prst="rect">
                  <a:avLst/>
                </a:prstGeom>
                <a:solidFill>
                  <a:srgbClr val="FFFFFF"/>
                </a:solidFill>
                <a:ln w="19050">
                  <a:solidFill>
                    <a:srgbClr val="000000"/>
                  </a:solidFill>
                  <a:miter lim="800000"/>
                  <a:headEnd/>
                  <a:tailEnd/>
                </a:ln>
              </p:spPr>
              <p:txBody>
                <a:bodyPr vert="horz" wrap="square" lIns="74295" tIns="8890" rIns="74295" bIns="8890" numCol="1" anchor="t" anchorCtr="0" compatLnSpc="1">
                  <a:prstTxWarp prst="textNoShape">
                    <a:avLst/>
                  </a:prstTxWarp>
                </a:bodyPr>
                <a:lstStyle/>
                <a:p>
                  <a:endParaRPr lang="ja-JP" altLang="en-US"/>
                </a:p>
              </p:txBody>
            </p:sp>
          </p:grpSp>
          <p:grpSp>
            <p:nvGrpSpPr>
              <p:cNvPr id="2349" name="Group 188"/>
              <p:cNvGrpSpPr>
                <a:grpSpLocks/>
              </p:cNvGrpSpPr>
              <p:nvPr/>
            </p:nvGrpSpPr>
            <p:grpSpPr bwMode="auto">
              <a:xfrm>
                <a:off x="693" y="13277"/>
                <a:ext cx="10775" cy="2108"/>
                <a:chOff x="675" y="10929"/>
                <a:chExt cx="11012" cy="1440"/>
              </a:xfrm>
            </p:grpSpPr>
            <p:sp>
              <p:nvSpPr>
                <p:cNvPr id="2350" name="Rectangle 189"/>
                <p:cNvSpPr>
                  <a:spLocks noChangeArrowheads="1"/>
                </p:cNvSpPr>
                <p:nvPr/>
              </p:nvSpPr>
              <p:spPr bwMode="auto">
                <a:xfrm>
                  <a:off x="675" y="10929"/>
                  <a:ext cx="5386" cy="1440"/>
                </a:xfrm>
                <a:prstGeom prst="rect">
                  <a:avLst/>
                </a:prstGeom>
                <a:solidFill>
                  <a:srgbClr val="FFFFFF"/>
                </a:solidFill>
                <a:ln w="19050">
                  <a:solidFill>
                    <a:srgbClr val="000000"/>
                  </a:solidFill>
                  <a:miter lim="800000"/>
                  <a:headEnd/>
                  <a:tailEnd/>
                </a:ln>
              </p:spPr>
              <p:txBody>
                <a:bodyPr vert="horz" wrap="square" lIns="74295" tIns="8890" rIns="74295" bIns="8890" numCol="1" anchor="t" anchorCtr="0" compatLnSpc="1">
                  <a:prstTxWarp prst="textNoShape">
                    <a:avLst/>
                  </a:prstTxWarp>
                </a:bodyPr>
                <a:lstStyle/>
                <a:p>
                  <a:endParaRPr lang="ja-JP" altLang="en-US"/>
                </a:p>
              </p:txBody>
            </p:sp>
            <p:sp>
              <p:nvSpPr>
                <p:cNvPr id="2351" name="Rectangle 190"/>
                <p:cNvSpPr>
                  <a:spLocks noChangeArrowheads="1"/>
                </p:cNvSpPr>
                <p:nvPr/>
              </p:nvSpPr>
              <p:spPr bwMode="auto">
                <a:xfrm>
                  <a:off x="6301" y="10929"/>
                  <a:ext cx="5386" cy="1440"/>
                </a:xfrm>
                <a:prstGeom prst="rect">
                  <a:avLst/>
                </a:prstGeom>
                <a:solidFill>
                  <a:srgbClr val="FFFFFF"/>
                </a:solidFill>
                <a:ln w="19050">
                  <a:solidFill>
                    <a:srgbClr val="000000"/>
                  </a:solidFill>
                  <a:miter lim="800000"/>
                  <a:headEnd/>
                  <a:tailEnd/>
                </a:ln>
              </p:spPr>
              <p:txBody>
                <a:bodyPr vert="horz" wrap="square" lIns="74295" tIns="8890" rIns="74295" bIns="8890" numCol="1" anchor="t" anchorCtr="0" compatLnSpc="1">
                  <a:prstTxWarp prst="textNoShape">
                    <a:avLst/>
                  </a:prstTxWarp>
                </a:bodyPr>
                <a:lstStyle/>
                <a:p>
                  <a:endParaRPr lang="ja-JP" altLang="en-US"/>
                </a:p>
              </p:txBody>
            </p:sp>
          </p:grpSp>
        </p:grpSp>
        <p:grpSp>
          <p:nvGrpSpPr>
            <p:cNvPr id="2345" name="Group 195"/>
            <p:cNvGrpSpPr>
              <a:grpSpLocks/>
            </p:cNvGrpSpPr>
            <p:nvPr/>
          </p:nvGrpSpPr>
          <p:grpSpPr bwMode="auto">
            <a:xfrm>
              <a:off x="18363" y="5977"/>
              <a:ext cx="1378" cy="365"/>
              <a:chOff x="1116" y="10962"/>
              <a:chExt cx="1828" cy="1008"/>
            </a:xfrm>
          </p:grpSpPr>
          <p:sp>
            <p:nvSpPr>
              <p:cNvPr id="2346" name="Rectangle 196"/>
              <p:cNvSpPr>
                <a:spLocks noChangeArrowheads="1"/>
              </p:cNvSpPr>
              <p:nvPr/>
            </p:nvSpPr>
            <p:spPr bwMode="auto">
              <a:xfrm>
                <a:off x="1116" y="10962"/>
                <a:ext cx="1828" cy="1008"/>
              </a:xfrm>
              <a:prstGeom prst="rect">
                <a:avLst/>
              </a:prstGeom>
              <a:solidFill>
                <a:srgbClr val="FFFFFF"/>
              </a:solidFill>
              <a:ln w="9525">
                <a:solidFill>
                  <a:srgbClr val="000000"/>
                </a:solidFill>
                <a:miter lim="800000"/>
                <a:headEnd/>
                <a:tailEnd/>
              </a:ln>
            </p:spPr>
            <p:txBody>
              <a:bodyPr vert="horz" wrap="square" lIns="74295" tIns="8890" rIns="74295" bIns="8890" numCol="1" anchor="t" anchorCtr="0" compatLnSpc="1">
                <a:prstTxWarp prst="textNoShape">
                  <a:avLst/>
                </a:prstTxWarp>
              </a:bodyPr>
              <a:lstStyle/>
              <a:p>
                <a:endParaRPr lang="ja-JP" altLang="en-US"/>
              </a:p>
            </p:txBody>
          </p:sp>
          <p:sp>
            <p:nvSpPr>
              <p:cNvPr id="2347" name="WordArt 197"/>
              <p:cNvSpPr>
                <a:spLocks noChangeArrowheads="1" noChangeShapeType="1" noTextEdit="1"/>
              </p:cNvSpPr>
              <p:nvPr/>
            </p:nvSpPr>
            <p:spPr bwMode="auto">
              <a:xfrm>
                <a:off x="1463" y="11116"/>
                <a:ext cx="1133" cy="701"/>
              </a:xfrm>
              <a:prstGeom prst="rect">
                <a:avLst/>
              </a:prstGeom>
              <a:extLst>
                <a:ext uri="{91240B29-F687-4F45-9708-019B960494DF}">
                  <a14:hiddenLine xmlns:a14="http://schemas.microsoft.com/office/drawing/2010/main" w="15240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3600" kern="10" spc="0">
                    <a:ln>
                      <a:noFill/>
                    </a:ln>
                    <a:solidFill>
                      <a:srgbClr val="272727"/>
                    </a:solidFill>
                    <a:effectLst/>
                    <a:latin typeface="ヒラギノ角ゴ6"/>
                    <a:ea typeface="ヒラギノ角ゴ6"/>
                  </a:rPr>
                  <a:t>各種カスタマイズ</a:t>
                </a:r>
              </a:p>
              <a:p>
                <a:pPr algn="l" rtl="0">
                  <a:buNone/>
                </a:pPr>
                <a:r>
                  <a:rPr lang="ja-JP" altLang="en-US" sz="3600" kern="10" spc="0">
                    <a:ln>
                      <a:noFill/>
                    </a:ln>
                    <a:solidFill>
                      <a:srgbClr val="272727"/>
                    </a:solidFill>
                    <a:effectLst/>
                    <a:latin typeface="ヒラギノ角ゴ6"/>
                    <a:ea typeface="ヒラギノ角ゴ6"/>
                  </a:rPr>
                  <a:t>も承ります</a:t>
                </a:r>
              </a:p>
            </p:txBody>
          </p:sp>
        </p:grpSp>
        <p:sp>
          <p:nvSpPr>
            <p:cNvPr id="2070" name="WordArt 198"/>
            <p:cNvSpPr>
              <a:spLocks noChangeArrowheads="1" noChangeShapeType="1" noTextEdit="1"/>
            </p:cNvSpPr>
            <p:nvPr/>
          </p:nvSpPr>
          <p:spPr bwMode="auto">
            <a:xfrm>
              <a:off x="12641" y="5972"/>
              <a:ext cx="3206" cy="375"/>
            </a:xfrm>
            <a:prstGeom prst="rect">
              <a:avLst/>
            </a:prstGeom>
            <a:extLst>
              <a:ext uri="{91240B29-F687-4F45-9708-019B960494DF}">
                <a14:hiddenLine xmlns:a14="http://schemas.microsoft.com/office/drawing/2010/main" w="5715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en-US" altLang="ja-JP" sz="1000" kern="10" spc="0">
                  <a:ln>
                    <a:noFill/>
                  </a:ln>
                  <a:solidFill>
                    <a:srgbClr val="292929"/>
                  </a:solidFill>
                  <a:effectLst/>
                  <a:latin typeface="ヒラギノ角ゴ4"/>
                  <a:ea typeface="ヒラギノ角ゴ4"/>
                </a:rPr>
                <a:t>Applied BTO</a:t>
              </a:r>
            </a:p>
            <a:p>
              <a:pPr algn="l" rtl="0">
                <a:buNone/>
              </a:pPr>
              <a:r>
                <a:rPr lang="en-US" altLang="ja-JP" sz="1000" kern="10" spc="0">
                  <a:ln>
                    <a:noFill/>
                  </a:ln>
                  <a:solidFill>
                    <a:srgbClr val="292929"/>
                  </a:solidFill>
                  <a:effectLst/>
                  <a:latin typeface="ヒラギノ角ゴ4"/>
                  <a:ea typeface="ヒラギノ角ゴ4"/>
                </a:rPr>
                <a:t>BT-R99950XAS1N2TTNVM/RTX4090</a:t>
              </a:r>
              <a:endParaRPr lang="ja-JP" altLang="en-US" sz="1000" kern="10" spc="0">
                <a:ln>
                  <a:noFill/>
                </a:ln>
                <a:solidFill>
                  <a:srgbClr val="292929"/>
                </a:solidFill>
                <a:effectLst/>
                <a:latin typeface="ヒラギノ角ゴ4"/>
                <a:ea typeface="ヒラギノ角ゴ4"/>
              </a:endParaRPr>
            </a:p>
          </p:txBody>
        </p:sp>
        <p:cxnSp>
          <p:nvCxnSpPr>
            <p:cNvPr id="2247" name="AutoShape 199"/>
            <p:cNvCxnSpPr>
              <a:cxnSpLocks noChangeShapeType="1"/>
            </p:cNvCxnSpPr>
            <p:nvPr/>
          </p:nvCxnSpPr>
          <p:spPr bwMode="auto">
            <a:xfrm>
              <a:off x="12641" y="5847"/>
              <a:ext cx="6940"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2071" name="Rectangle 200"/>
            <p:cNvSpPr>
              <a:spLocks noChangeArrowheads="1"/>
            </p:cNvSpPr>
            <p:nvPr/>
          </p:nvSpPr>
          <p:spPr bwMode="auto">
            <a:xfrm>
              <a:off x="12328" y="2823"/>
              <a:ext cx="10793" cy="70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sp>
          <p:nvSpPr>
            <p:cNvPr id="2072" name="WordArt 201"/>
            <p:cNvSpPr>
              <a:spLocks noChangeArrowheads="1" noChangeShapeType="1" noTextEdit="1"/>
            </p:cNvSpPr>
            <p:nvPr/>
          </p:nvSpPr>
          <p:spPr bwMode="auto">
            <a:xfrm>
              <a:off x="12791" y="3037"/>
              <a:ext cx="6325" cy="379"/>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en-US" altLang="ja-JP" sz="800" kern="10" spc="0">
                  <a:ln>
                    <a:noFill/>
                  </a:ln>
                  <a:solidFill>
                    <a:srgbClr val="FFFFFF"/>
                  </a:solidFill>
                  <a:effectLst/>
                  <a:latin typeface="ヒラギノ角ゴ6"/>
                  <a:ea typeface="ヒラギノ角ゴ6"/>
                </a:rPr>
                <a:t>AMD Ryzen9 /RTX4090</a:t>
              </a:r>
              <a:r>
                <a:rPr lang="ja-JP" altLang="en-US" sz="800" kern="10" spc="0">
                  <a:ln>
                    <a:noFill/>
                  </a:ln>
                  <a:solidFill>
                    <a:srgbClr val="FFFFFF"/>
                  </a:solidFill>
                  <a:effectLst/>
                  <a:latin typeface="ヒラギノ角ゴ6"/>
                  <a:ea typeface="ヒラギノ角ゴ6"/>
                </a:rPr>
                <a:t>搭載モデル</a:t>
              </a:r>
            </a:p>
          </p:txBody>
        </p:sp>
        <p:pic>
          <p:nvPicPr>
            <p:cNvPr id="2250" name="Picture 202" descr="終息】NE Platinum | 株式会社リンクスインターナショナル"/>
            <p:cNvPicPr>
              <a:picLocks noChangeAspect="1" noChangeArrowheads="1"/>
            </p:cNvPicPr>
            <p:nvPr/>
          </p:nvPicPr>
          <p:blipFill>
            <a:blip r:embed="rId5" r:link="rId6" cstate="print">
              <a:extLst>
                <a:ext uri="{28A0092B-C50C-407E-A947-70E740481C1C}">
                  <a14:useLocalDpi xmlns:a14="http://schemas.microsoft.com/office/drawing/2010/main" val="0"/>
                </a:ext>
              </a:extLst>
            </a:blip>
            <a:srcRect l="17613" t="6778" r="18163" b="6699"/>
            <a:stretch>
              <a:fillRect/>
            </a:stretch>
          </p:blipFill>
          <p:spPr bwMode="auto">
            <a:xfrm>
              <a:off x="17224" y="4741"/>
              <a:ext cx="636" cy="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1" name="Picture 20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8149" y="3785"/>
              <a:ext cx="857" cy="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73" name="グループ化 17"/>
            <p:cNvGrpSpPr>
              <a:grpSpLocks/>
            </p:cNvGrpSpPr>
            <p:nvPr/>
          </p:nvGrpSpPr>
          <p:grpSpPr bwMode="auto">
            <a:xfrm>
              <a:off x="18020" y="4802"/>
              <a:ext cx="986" cy="767"/>
              <a:chOff x="0" y="0"/>
              <a:chExt cx="4330576" cy="3363338"/>
            </a:xfrm>
          </p:grpSpPr>
          <p:sp>
            <p:nvSpPr>
              <p:cNvPr id="2337" name="グラフィックス 13"/>
              <p:cNvSpPr>
                <a:spLocks/>
              </p:cNvSpPr>
              <p:nvPr/>
            </p:nvSpPr>
            <p:spPr bwMode="auto">
              <a:xfrm>
                <a:off x="0" y="2549044"/>
                <a:ext cx="4330576" cy="814294"/>
              </a:xfrm>
              <a:custGeom>
                <a:avLst/>
                <a:gdLst>
                  <a:gd name="T0" fmla="*/ 1800919 w 5814698"/>
                  <a:gd name="T1" fmla="*/ 1108 h 814294"/>
                  <a:gd name="T2" fmla="*/ 1801005 w 5814698"/>
                  <a:gd name="T3" fmla="*/ 814294 h 814294"/>
                  <a:gd name="T4" fmla="*/ 2029894 w 5814698"/>
                  <a:gd name="T5" fmla="*/ 814294 h 814294"/>
                  <a:gd name="T6" fmla="*/ 2029894 w 5814698"/>
                  <a:gd name="T7" fmla="*/ 1129 h 814294"/>
                  <a:gd name="T8" fmla="*/ 1800919 w 5814698"/>
                  <a:gd name="T9" fmla="*/ 1129 h 814294"/>
                  <a:gd name="T10" fmla="*/ 0 w 5814698"/>
                  <a:gd name="T11" fmla="*/ 22 h 814294"/>
                  <a:gd name="T12" fmla="*/ 0 w 5814698"/>
                  <a:gd name="T13" fmla="*/ 814294 h 814294"/>
                  <a:gd name="T14" fmla="*/ 230967 w 5814698"/>
                  <a:gd name="T15" fmla="*/ 814294 h 814294"/>
                  <a:gd name="T16" fmla="*/ 230967 w 5814698"/>
                  <a:gd name="T17" fmla="*/ 195987 h 814294"/>
                  <a:gd name="T18" fmla="*/ 409898 w 5814698"/>
                  <a:gd name="T19" fmla="*/ 196052 h 814294"/>
                  <a:gd name="T20" fmla="*/ 539934 w 5814698"/>
                  <a:gd name="T21" fmla="*/ 241410 h 814294"/>
                  <a:gd name="T22" fmla="*/ 590930 w 5814698"/>
                  <a:gd name="T23" fmla="*/ 456730 h 814294"/>
                  <a:gd name="T24" fmla="*/ 590930 w 5814698"/>
                  <a:gd name="T25" fmla="*/ 814294 h 814294"/>
                  <a:gd name="T26" fmla="*/ 814707 w 5814698"/>
                  <a:gd name="T27" fmla="*/ 814294 h 814294"/>
                  <a:gd name="T28" fmla="*/ 814707 w 5814698"/>
                  <a:gd name="T29" fmla="*/ 364407 h 814294"/>
                  <a:gd name="T30" fmla="*/ 411068 w 5814698"/>
                  <a:gd name="T31" fmla="*/ 0 h 814294"/>
                  <a:gd name="T32" fmla="*/ 0 w 5814698"/>
                  <a:gd name="T33" fmla="*/ 0 h 814294"/>
                  <a:gd name="T34" fmla="*/ 2169522 w 5814698"/>
                  <a:gd name="T35" fmla="*/ 1129 h 814294"/>
                  <a:gd name="T36" fmla="*/ 2169522 w 5814698"/>
                  <a:gd name="T37" fmla="*/ 814294 h 814294"/>
                  <a:gd name="T38" fmla="*/ 2540853 w 5814698"/>
                  <a:gd name="T39" fmla="*/ 814294 h 814294"/>
                  <a:gd name="T40" fmla="*/ 2873076 w 5814698"/>
                  <a:gd name="T41" fmla="*/ 707286 h 814294"/>
                  <a:gd name="T42" fmla="*/ 2954346 w 5814698"/>
                  <a:gd name="T43" fmla="*/ 416651 h 814294"/>
                  <a:gd name="T44" fmla="*/ 2880244 w 5814698"/>
                  <a:gd name="T45" fmla="*/ 136878 h 814294"/>
                  <a:gd name="T46" fmla="*/ 2490832 w 5814698"/>
                  <a:gd name="T47" fmla="*/ 1129 h 814294"/>
                  <a:gd name="T48" fmla="*/ 2396612 w 5814698"/>
                  <a:gd name="T49" fmla="*/ 178174 h 814294"/>
                  <a:gd name="T50" fmla="*/ 2495054 w 5814698"/>
                  <a:gd name="T51" fmla="*/ 178174 h 814294"/>
                  <a:gd name="T52" fmla="*/ 2730222 w 5814698"/>
                  <a:gd name="T53" fmla="*/ 409439 h 814294"/>
                  <a:gd name="T54" fmla="*/ 2495054 w 5814698"/>
                  <a:gd name="T55" fmla="*/ 640726 h 814294"/>
                  <a:gd name="T56" fmla="*/ 2396612 w 5814698"/>
                  <a:gd name="T57" fmla="*/ 640726 h 814294"/>
                  <a:gd name="T58" fmla="*/ 2396612 w 5814698"/>
                  <a:gd name="T59" fmla="*/ 178195 h 814294"/>
                  <a:gd name="T60" fmla="*/ 1470839 w 5814698"/>
                  <a:gd name="T61" fmla="*/ 1129 h 814294"/>
                  <a:gd name="T62" fmla="*/ 1279781 w 5814698"/>
                  <a:gd name="T63" fmla="*/ 645613 h 814294"/>
                  <a:gd name="T64" fmla="*/ 1096693 w 5814698"/>
                  <a:gd name="T65" fmla="*/ 1173 h 814294"/>
                  <a:gd name="T66" fmla="*/ 849571 w 5814698"/>
                  <a:gd name="T67" fmla="*/ 1129 h 814294"/>
                  <a:gd name="T68" fmla="*/ 1111028 w 5814698"/>
                  <a:gd name="T69" fmla="*/ 814294 h 814294"/>
                  <a:gd name="T70" fmla="*/ 1440999 w 5814698"/>
                  <a:gd name="T71" fmla="*/ 814294 h 814294"/>
                  <a:gd name="T72" fmla="*/ 1704513 w 5814698"/>
                  <a:gd name="T73" fmla="*/ 1129 h 814294"/>
                  <a:gd name="T74" fmla="*/ 1470861 w 5814698"/>
                  <a:gd name="T75" fmla="*/ 1129 h 814294"/>
                  <a:gd name="T76" fmla="*/ 3060865 w 5814698"/>
                  <a:gd name="T77" fmla="*/ 814294 h 814294"/>
                  <a:gd name="T78" fmla="*/ 3289839 w 5814698"/>
                  <a:gd name="T79" fmla="*/ 814294 h 814294"/>
                  <a:gd name="T80" fmla="*/ 3289839 w 5814698"/>
                  <a:gd name="T81" fmla="*/ 1195 h 814294"/>
                  <a:gd name="T82" fmla="*/ 3060822 w 5814698"/>
                  <a:gd name="T83" fmla="*/ 1129 h 814294"/>
                  <a:gd name="T84" fmla="*/ 3702639 w 5814698"/>
                  <a:gd name="T85" fmla="*/ 1412 h 814294"/>
                  <a:gd name="T86" fmla="*/ 3382954 w 5814698"/>
                  <a:gd name="T87" fmla="*/ 814012 h 814294"/>
                  <a:gd name="T88" fmla="*/ 3608702 w 5814698"/>
                  <a:gd name="T89" fmla="*/ 814012 h 814294"/>
                  <a:gd name="T90" fmla="*/ 3659287 w 5814698"/>
                  <a:gd name="T91" fmla="*/ 670378 h 814294"/>
                  <a:gd name="T92" fmla="*/ 4037591 w 5814698"/>
                  <a:gd name="T93" fmla="*/ 670378 h 814294"/>
                  <a:gd name="T94" fmla="*/ 4085447 w 5814698"/>
                  <a:gd name="T95" fmla="*/ 814012 h 814294"/>
                  <a:gd name="T96" fmla="*/ 4330577 w 5814698"/>
                  <a:gd name="T97" fmla="*/ 814012 h 814294"/>
                  <a:gd name="T98" fmla="*/ 4008444 w 5814698"/>
                  <a:gd name="T99" fmla="*/ 1347 h 814294"/>
                  <a:gd name="T100" fmla="*/ 3702639 w 5814698"/>
                  <a:gd name="T101" fmla="*/ 1434 h 814294"/>
                  <a:gd name="T102" fmla="*/ 3851254 w 5814698"/>
                  <a:gd name="T103" fmla="*/ 149673 h 814294"/>
                  <a:gd name="T104" fmla="*/ 3989929 w 5814698"/>
                  <a:gd name="T105" fmla="*/ 530350 h 814294"/>
                  <a:gd name="T106" fmla="*/ 3708205 w 5814698"/>
                  <a:gd name="T107" fmla="*/ 530350 h 81429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5814698" h="814294">
                    <a:moveTo>
                      <a:pt x="2418108" y="1108"/>
                    </a:moveTo>
                    <a:lnTo>
                      <a:pt x="2418224" y="814294"/>
                    </a:lnTo>
                    <a:lnTo>
                      <a:pt x="2725554" y="814294"/>
                    </a:lnTo>
                    <a:lnTo>
                      <a:pt x="2725554" y="1129"/>
                    </a:lnTo>
                    <a:lnTo>
                      <a:pt x="2418108" y="1129"/>
                    </a:lnTo>
                    <a:lnTo>
                      <a:pt x="2418108" y="1108"/>
                    </a:lnTo>
                    <a:close/>
                    <a:moveTo>
                      <a:pt x="0" y="22"/>
                    </a:moveTo>
                    <a:lnTo>
                      <a:pt x="0" y="814294"/>
                    </a:lnTo>
                    <a:lnTo>
                      <a:pt x="310121" y="814294"/>
                    </a:lnTo>
                    <a:lnTo>
                      <a:pt x="310121" y="195987"/>
                    </a:lnTo>
                    <a:lnTo>
                      <a:pt x="550373" y="196052"/>
                    </a:lnTo>
                    <a:cubicBezTo>
                      <a:pt x="629954" y="196052"/>
                      <a:pt x="686622" y="210845"/>
                      <a:pt x="724973" y="241410"/>
                    </a:cubicBezTo>
                    <a:cubicBezTo>
                      <a:pt x="773616" y="280121"/>
                      <a:pt x="793446" y="342531"/>
                      <a:pt x="793446" y="456730"/>
                    </a:cubicBezTo>
                    <a:lnTo>
                      <a:pt x="793446" y="814294"/>
                    </a:lnTo>
                    <a:lnTo>
                      <a:pt x="1093914" y="814294"/>
                    </a:lnTo>
                    <a:lnTo>
                      <a:pt x="1093914" y="364407"/>
                    </a:lnTo>
                    <a:cubicBezTo>
                      <a:pt x="1093914" y="43316"/>
                      <a:pt x="819963" y="0"/>
                      <a:pt x="551944" y="0"/>
                    </a:cubicBezTo>
                    <a:lnTo>
                      <a:pt x="0" y="0"/>
                    </a:lnTo>
                    <a:lnTo>
                      <a:pt x="0" y="22"/>
                    </a:lnTo>
                    <a:close/>
                    <a:moveTo>
                      <a:pt x="2913034" y="1129"/>
                    </a:moveTo>
                    <a:lnTo>
                      <a:pt x="2913034" y="814294"/>
                    </a:lnTo>
                    <a:lnTo>
                      <a:pt x="3411623" y="814294"/>
                    </a:lnTo>
                    <a:cubicBezTo>
                      <a:pt x="3677259" y="814294"/>
                      <a:pt x="3763933" y="781275"/>
                      <a:pt x="3857702" y="707286"/>
                    </a:cubicBezTo>
                    <a:cubicBezTo>
                      <a:pt x="3923995" y="655324"/>
                      <a:pt x="3966823" y="541277"/>
                      <a:pt x="3966823" y="416651"/>
                    </a:cubicBezTo>
                    <a:cubicBezTo>
                      <a:pt x="3966823" y="302365"/>
                      <a:pt x="3930566" y="200375"/>
                      <a:pt x="3867326" y="136878"/>
                    </a:cubicBezTo>
                    <a:cubicBezTo>
                      <a:pt x="3753437" y="23331"/>
                      <a:pt x="3589363" y="1129"/>
                      <a:pt x="3344459" y="1129"/>
                    </a:cubicBezTo>
                    <a:lnTo>
                      <a:pt x="2913034" y="1129"/>
                    </a:lnTo>
                    <a:close/>
                    <a:moveTo>
                      <a:pt x="3217950" y="178174"/>
                    </a:moveTo>
                    <a:lnTo>
                      <a:pt x="3350128" y="178174"/>
                    </a:lnTo>
                    <a:cubicBezTo>
                      <a:pt x="3541853" y="178174"/>
                      <a:pt x="3665890" y="242518"/>
                      <a:pt x="3665890" y="409439"/>
                    </a:cubicBezTo>
                    <a:cubicBezTo>
                      <a:pt x="3665890" y="576404"/>
                      <a:pt x="3541853" y="640726"/>
                      <a:pt x="3350128" y="640726"/>
                    </a:cubicBezTo>
                    <a:lnTo>
                      <a:pt x="3217950" y="640726"/>
                    </a:lnTo>
                    <a:lnTo>
                      <a:pt x="3217950" y="178195"/>
                    </a:lnTo>
                    <a:lnTo>
                      <a:pt x="3217950" y="178174"/>
                    </a:lnTo>
                    <a:close/>
                    <a:moveTo>
                      <a:pt x="1974907" y="1129"/>
                    </a:moveTo>
                    <a:lnTo>
                      <a:pt x="1718372" y="645613"/>
                    </a:lnTo>
                    <a:lnTo>
                      <a:pt x="1472538" y="1173"/>
                    </a:lnTo>
                    <a:lnTo>
                      <a:pt x="1140726" y="1129"/>
                    </a:lnTo>
                    <a:lnTo>
                      <a:pt x="1491786" y="814294"/>
                    </a:lnTo>
                    <a:lnTo>
                      <a:pt x="1934841" y="814294"/>
                    </a:lnTo>
                    <a:lnTo>
                      <a:pt x="2288663" y="1129"/>
                    </a:lnTo>
                    <a:lnTo>
                      <a:pt x="1974936" y="1129"/>
                    </a:lnTo>
                    <a:lnTo>
                      <a:pt x="1974907" y="1129"/>
                    </a:lnTo>
                    <a:close/>
                    <a:moveTo>
                      <a:pt x="4109847" y="814294"/>
                    </a:moveTo>
                    <a:lnTo>
                      <a:pt x="4417293" y="814294"/>
                    </a:lnTo>
                    <a:lnTo>
                      <a:pt x="4417293" y="1195"/>
                    </a:lnTo>
                    <a:lnTo>
                      <a:pt x="4109789" y="1129"/>
                    </a:lnTo>
                    <a:lnTo>
                      <a:pt x="4109847" y="814294"/>
                    </a:lnTo>
                    <a:close/>
                    <a:moveTo>
                      <a:pt x="4971562" y="1412"/>
                    </a:moveTo>
                    <a:lnTo>
                      <a:pt x="4542318" y="814012"/>
                    </a:lnTo>
                    <a:lnTo>
                      <a:pt x="4845432" y="814012"/>
                    </a:lnTo>
                    <a:lnTo>
                      <a:pt x="4913353" y="670378"/>
                    </a:lnTo>
                    <a:lnTo>
                      <a:pt x="5421305" y="670378"/>
                    </a:lnTo>
                    <a:lnTo>
                      <a:pt x="5485562" y="814012"/>
                    </a:lnTo>
                    <a:lnTo>
                      <a:pt x="5814699" y="814012"/>
                    </a:lnTo>
                    <a:lnTo>
                      <a:pt x="5382169" y="1347"/>
                    </a:lnTo>
                    <a:lnTo>
                      <a:pt x="4971562" y="1434"/>
                    </a:lnTo>
                    <a:lnTo>
                      <a:pt x="4971562" y="1412"/>
                    </a:lnTo>
                    <a:close/>
                    <a:moveTo>
                      <a:pt x="5171109" y="149673"/>
                    </a:moveTo>
                    <a:lnTo>
                      <a:pt x="5357309" y="530350"/>
                    </a:lnTo>
                    <a:lnTo>
                      <a:pt x="4979035" y="530350"/>
                    </a:lnTo>
                    <a:lnTo>
                      <a:pt x="5171109" y="149673"/>
                    </a:lnTo>
                    <a:close/>
                  </a:path>
                </a:pathLst>
              </a:custGeom>
              <a:solidFill>
                <a:srgbClr val="1A1919"/>
              </a:solidFill>
              <a:ln>
                <a:noFill/>
              </a:ln>
              <a:extLst>
                <a:ext uri="{91240B29-F687-4F45-9708-019B960494DF}">
                  <a14:hiddenLine xmlns:a14="http://schemas.microsoft.com/office/drawing/2010/main" w="29051" cap="flat">
                    <a:solidFill>
                      <a:srgbClr val="000000"/>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endParaRPr lang="ja-JP" altLang="en-US"/>
              </a:p>
            </p:txBody>
          </p:sp>
          <p:sp>
            <p:nvSpPr>
              <p:cNvPr id="2338" name="グラフィックス 13"/>
              <p:cNvSpPr>
                <a:spLocks/>
              </p:cNvSpPr>
              <p:nvPr/>
            </p:nvSpPr>
            <p:spPr bwMode="auto">
              <a:xfrm>
                <a:off x="282656" y="0"/>
                <a:ext cx="3257964" cy="2162761"/>
              </a:xfrm>
              <a:custGeom>
                <a:avLst/>
                <a:gdLst>
                  <a:gd name="T0" fmla="*/ 1215598 w 4374493"/>
                  <a:gd name="T1" fmla="*/ 645353 h 2162761"/>
                  <a:gd name="T2" fmla="*/ 1215598 w 4374493"/>
                  <a:gd name="T3" fmla="*/ 449996 h 2162761"/>
                  <a:gd name="T4" fmla="*/ 1273047 w 4374493"/>
                  <a:gd name="T5" fmla="*/ 447042 h 2162761"/>
                  <a:gd name="T6" fmla="*/ 2155100 w 4374493"/>
                  <a:gd name="T7" fmla="*/ 906140 h 2162761"/>
                  <a:gd name="T8" fmla="*/ 1373047 w 4374493"/>
                  <a:gd name="T9" fmla="*/ 1431972 h 2162761"/>
                  <a:gd name="T10" fmla="*/ 1215598 w 4374493"/>
                  <a:gd name="T11" fmla="*/ 1406730 h 2162761"/>
                  <a:gd name="T12" fmla="*/ 1215598 w 4374493"/>
                  <a:gd name="T13" fmla="*/ 814338 h 2162761"/>
                  <a:gd name="T14" fmla="*/ 1589311 w 4374493"/>
                  <a:gd name="T15" fmla="*/ 1139795 h 2162761"/>
                  <a:gd name="T16" fmla="*/ 1866554 w 4374493"/>
                  <a:gd name="T17" fmla="*/ 905293 h 2162761"/>
                  <a:gd name="T18" fmla="*/ 1323025 w 4374493"/>
                  <a:gd name="T19" fmla="*/ 639010 h 2162761"/>
                  <a:gd name="T20" fmla="*/ 1215598 w 4374493"/>
                  <a:gd name="T21" fmla="*/ 645353 h 2162761"/>
                  <a:gd name="T22" fmla="*/ 1215598 w 4374493"/>
                  <a:gd name="T23" fmla="*/ 22 h 2162761"/>
                  <a:gd name="T24" fmla="*/ 1215598 w 4374493"/>
                  <a:gd name="T25" fmla="*/ 291830 h 2162761"/>
                  <a:gd name="T26" fmla="*/ 1273047 w 4374493"/>
                  <a:gd name="T27" fmla="*/ 288397 h 2162761"/>
                  <a:gd name="T28" fmla="*/ 2496288 w 4374493"/>
                  <a:gd name="T29" fmla="*/ 897777 h 2162761"/>
                  <a:gd name="T30" fmla="*/ 1364581 w 4374493"/>
                  <a:gd name="T31" fmla="*/ 1573890 h 2162761"/>
                  <a:gd name="T32" fmla="*/ 1215598 w 4374493"/>
                  <a:gd name="T33" fmla="*/ 1560725 h 2162761"/>
                  <a:gd name="T34" fmla="*/ 1215598 w 4374493"/>
                  <a:gd name="T35" fmla="*/ 1741093 h 2162761"/>
                  <a:gd name="T36" fmla="*/ 1339678 w 4374493"/>
                  <a:gd name="T37" fmla="*/ 1749174 h 2162761"/>
                  <a:gd name="T38" fmla="*/ 2641937 w 4374493"/>
                  <a:gd name="T39" fmla="*/ 1148071 h 2162761"/>
                  <a:gd name="T40" fmla="*/ 3012228 w 4374493"/>
                  <a:gd name="T41" fmla="*/ 1373515 h 2162761"/>
                  <a:gd name="T42" fmla="*/ 1347929 w 4374493"/>
                  <a:gd name="T43" fmla="*/ 1916160 h 2162761"/>
                  <a:gd name="T44" fmla="*/ 1215598 w 4374493"/>
                  <a:gd name="T45" fmla="*/ 1909252 h 2162761"/>
                  <a:gd name="T46" fmla="*/ 1215598 w 4374493"/>
                  <a:gd name="T47" fmla="*/ 2162762 h 2162761"/>
                  <a:gd name="T48" fmla="*/ 3257965 w 4374493"/>
                  <a:gd name="T49" fmla="*/ 2162762 h 2162761"/>
                  <a:gd name="T50" fmla="*/ 3257965 w 4374493"/>
                  <a:gd name="T51" fmla="*/ 0 h 2162761"/>
                  <a:gd name="T52" fmla="*/ 1215619 w 4374493"/>
                  <a:gd name="T53" fmla="*/ 0 h 2162761"/>
                  <a:gd name="T54" fmla="*/ 1215598 w 4374493"/>
                  <a:gd name="T55" fmla="*/ 1406730 h 2162761"/>
                  <a:gd name="T56" fmla="*/ 1215598 w 4374493"/>
                  <a:gd name="T57" fmla="*/ 1560747 h 2162761"/>
                  <a:gd name="T58" fmla="*/ 580644 w 4374493"/>
                  <a:gd name="T59" fmla="*/ 953583 h 2162761"/>
                  <a:gd name="T60" fmla="*/ 1215598 w 4374493"/>
                  <a:gd name="T61" fmla="*/ 645353 h 2162761"/>
                  <a:gd name="T62" fmla="*/ 1215598 w 4374493"/>
                  <a:gd name="T63" fmla="*/ 814338 h 2162761"/>
                  <a:gd name="T64" fmla="*/ 1214818 w 4374493"/>
                  <a:gd name="T65" fmla="*/ 814251 h 2162761"/>
                  <a:gd name="T66" fmla="*/ 844353 w 4374493"/>
                  <a:gd name="T67" fmla="*/ 984126 h 2162761"/>
                  <a:gd name="T68" fmla="*/ 1215598 w 4374493"/>
                  <a:gd name="T69" fmla="*/ 1406730 h 2162761"/>
                  <a:gd name="T70" fmla="*/ 332873 w 4374493"/>
                  <a:gd name="T71" fmla="*/ 931100 h 2162761"/>
                  <a:gd name="T72" fmla="*/ 1215598 w 4374493"/>
                  <a:gd name="T73" fmla="*/ 449974 h 2162761"/>
                  <a:gd name="T74" fmla="*/ 1215598 w 4374493"/>
                  <a:gd name="T75" fmla="*/ 291830 h 2162761"/>
                  <a:gd name="T76" fmla="*/ 0 w 4374493"/>
                  <a:gd name="T77" fmla="*/ 897755 h 2162761"/>
                  <a:gd name="T78" fmla="*/ 1215619 w 4374493"/>
                  <a:gd name="T79" fmla="*/ 1909252 h 2162761"/>
                  <a:gd name="T80" fmla="*/ 1215619 w 4374493"/>
                  <a:gd name="T81" fmla="*/ 1741115 h 2162761"/>
                  <a:gd name="T82" fmla="*/ 332873 w 4374493"/>
                  <a:gd name="T83" fmla="*/ 931100 h 216276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4374493" h="2162761">
                    <a:moveTo>
                      <a:pt x="1632192" y="645353"/>
                    </a:moveTo>
                    <a:lnTo>
                      <a:pt x="1632192" y="449996"/>
                    </a:lnTo>
                    <a:cubicBezTo>
                      <a:pt x="1657876" y="448635"/>
                      <a:pt x="1683594" y="447650"/>
                      <a:pt x="1709330" y="447042"/>
                    </a:cubicBezTo>
                    <a:cubicBezTo>
                      <a:pt x="2424475" y="430250"/>
                      <a:pt x="2893669" y="906140"/>
                      <a:pt x="2893669" y="906140"/>
                    </a:cubicBezTo>
                    <a:cubicBezTo>
                      <a:pt x="2893669" y="906140"/>
                      <a:pt x="2386939" y="1431972"/>
                      <a:pt x="1843601" y="1431972"/>
                    </a:cubicBezTo>
                    <a:cubicBezTo>
                      <a:pt x="1765329" y="1431972"/>
                      <a:pt x="1695315" y="1422566"/>
                      <a:pt x="1632192" y="1406730"/>
                    </a:cubicBezTo>
                    <a:lnTo>
                      <a:pt x="1632192" y="814338"/>
                    </a:lnTo>
                    <a:cubicBezTo>
                      <a:pt x="1910592" y="839450"/>
                      <a:pt x="1966562" y="931339"/>
                      <a:pt x="2133980" y="1139795"/>
                    </a:cubicBezTo>
                    <a:lnTo>
                      <a:pt x="2506236" y="905293"/>
                    </a:lnTo>
                    <a:cubicBezTo>
                      <a:pt x="2506236" y="905293"/>
                      <a:pt x="2234524" y="639010"/>
                      <a:pt x="1776436" y="639010"/>
                    </a:cubicBezTo>
                    <a:cubicBezTo>
                      <a:pt x="1726572" y="639010"/>
                      <a:pt x="1678946" y="641617"/>
                      <a:pt x="1632192" y="645353"/>
                    </a:cubicBezTo>
                    <a:close/>
                    <a:moveTo>
                      <a:pt x="1632192" y="22"/>
                    </a:moveTo>
                    <a:lnTo>
                      <a:pt x="1632192" y="291830"/>
                    </a:lnTo>
                    <a:cubicBezTo>
                      <a:pt x="1657837" y="290309"/>
                      <a:pt x="1683540" y="289092"/>
                      <a:pt x="1709330" y="288397"/>
                    </a:cubicBezTo>
                    <a:cubicBezTo>
                      <a:pt x="2703863" y="263372"/>
                      <a:pt x="3351785" y="897777"/>
                      <a:pt x="3351785" y="897777"/>
                    </a:cubicBezTo>
                    <a:cubicBezTo>
                      <a:pt x="3351785" y="897777"/>
                      <a:pt x="2607536" y="1573890"/>
                      <a:pt x="1832233" y="1573890"/>
                    </a:cubicBezTo>
                    <a:cubicBezTo>
                      <a:pt x="1761201" y="1573890"/>
                      <a:pt x="1694705" y="1569002"/>
                      <a:pt x="1632192" y="1560725"/>
                    </a:cubicBezTo>
                    <a:lnTo>
                      <a:pt x="1632192" y="1741093"/>
                    </a:lnTo>
                    <a:cubicBezTo>
                      <a:pt x="1685633" y="1746176"/>
                      <a:pt x="1740993" y="1749174"/>
                      <a:pt x="1798796" y="1749174"/>
                    </a:cubicBezTo>
                    <a:cubicBezTo>
                      <a:pt x="2520309" y="1749174"/>
                      <a:pt x="3042072" y="1473898"/>
                      <a:pt x="3547349" y="1148071"/>
                    </a:cubicBezTo>
                    <a:cubicBezTo>
                      <a:pt x="3631058" y="1198187"/>
                      <a:pt x="3974034" y="1320097"/>
                      <a:pt x="4044542" y="1373515"/>
                    </a:cubicBezTo>
                    <a:cubicBezTo>
                      <a:pt x="3564125" y="1673990"/>
                      <a:pt x="2444566" y="1916160"/>
                      <a:pt x="1809874" y="1916160"/>
                    </a:cubicBezTo>
                    <a:cubicBezTo>
                      <a:pt x="1750532" y="1915995"/>
                      <a:pt x="1691236" y="1913689"/>
                      <a:pt x="1632192" y="1909252"/>
                    </a:cubicBezTo>
                    <a:lnTo>
                      <a:pt x="1632192" y="2162762"/>
                    </a:lnTo>
                    <a:lnTo>
                      <a:pt x="4374494" y="2162762"/>
                    </a:lnTo>
                    <a:lnTo>
                      <a:pt x="4374494" y="0"/>
                    </a:lnTo>
                    <a:lnTo>
                      <a:pt x="1632221" y="0"/>
                    </a:lnTo>
                    <a:lnTo>
                      <a:pt x="1632192" y="22"/>
                    </a:lnTo>
                    <a:close/>
                    <a:moveTo>
                      <a:pt x="1632192" y="1406730"/>
                    </a:moveTo>
                    <a:lnTo>
                      <a:pt x="1632192" y="1560747"/>
                    </a:lnTo>
                    <a:cubicBezTo>
                      <a:pt x="964847" y="1471834"/>
                      <a:pt x="779635" y="953583"/>
                      <a:pt x="779635" y="953583"/>
                    </a:cubicBezTo>
                    <a:cubicBezTo>
                      <a:pt x="779635" y="953583"/>
                      <a:pt x="1100049" y="688343"/>
                      <a:pt x="1632192" y="645353"/>
                    </a:cubicBezTo>
                    <a:lnTo>
                      <a:pt x="1632192" y="814338"/>
                    </a:lnTo>
                    <a:cubicBezTo>
                      <a:pt x="1631785" y="814338"/>
                      <a:pt x="1631494" y="814251"/>
                      <a:pt x="1631145" y="814251"/>
                    </a:cubicBezTo>
                    <a:cubicBezTo>
                      <a:pt x="1351903" y="789182"/>
                      <a:pt x="1133719" y="984126"/>
                      <a:pt x="1133719" y="984126"/>
                    </a:cubicBezTo>
                    <a:cubicBezTo>
                      <a:pt x="1133719" y="984126"/>
                      <a:pt x="1255953" y="1312277"/>
                      <a:pt x="1632192" y="1406730"/>
                    </a:cubicBezTo>
                    <a:close/>
                    <a:moveTo>
                      <a:pt x="446951" y="931100"/>
                    </a:moveTo>
                    <a:cubicBezTo>
                      <a:pt x="446951" y="931100"/>
                      <a:pt x="842439" y="495050"/>
                      <a:pt x="1632192" y="449974"/>
                    </a:cubicBezTo>
                    <a:lnTo>
                      <a:pt x="1632192" y="291830"/>
                    </a:lnTo>
                    <a:cubicBezTo>
                      <a:pt x="757479" y="344269"/>
                      <a:pt x="0" y="897755"/>
                      <a:pt x="0" y="897755"/>
                    </a:cubicBezTo>
                    <a:cubicBezTo>
                      <a:pt x="0" y="897755"/>
                      <a:pt x="428982" y="1824423"/>
                      <a:pt x="1632221" y="1909252"/>
                    </a:cubicBezTo>
                    <a:lnTo>
                      <a:pt x="1632221" y="1741115"/>
                    </a:lnTo>
                    <a:cubicBezTo>
                      <a:pt x="749251" y="1658089"/>
                      <a:pt x="446951" y="931100"/>
                      <a:pt x="446951" y="931100"/>
                    </a:cubicBezTo>
                    <a:close/>
                  </a:path>
                </a:pathLst>
              </a:custGeom>
              <a:solidFill>
                <a:srgbClr val="76B900"/>
              </a:solidFill>
              <a:ln>
                <a:noFill/>
              </a:ln>
              <a:extLst>
                <a:ext uri="{91240B29-F687-4F45-9708-019B960494DF}">
                  <a14:hiddenLine xmlns:a14="http://schemas.microsoft.com/office/drawing/2010/main" w="29051" cap="flat">
                    <a:solidFill>
                      <a:srgbClr val="000000"/>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endParaRPr lang="ja-JP" altLang="en-US"/>
              </a:p>
            </p:txBody>
          </p:sp>
        </p:grpSp>
        <p:sp>
          <p:nvSpPr>
            <p:cNvPr id="2075" name="Rectangle 207"/>
            <p:cNvSpPr>
              <a:spLocks noChangeArrowheads="1"/>
            </p:cNvSpPr>
            <p:nvPr/>
          </p:nvSpPr>
          <p:spPr bwMode="auto">
            <a:xfrm>
              <a:off x="12867" y="3747"/>
              <a:ext cx="3949" cy="240"/>
            </a:xfrm>
            <a:prstGeom prst="rect">
              <a:avLst/>
            </a:prstGeom>
            <a:solidFill>
              <a:srgbClr val="27272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sp>
          <p:nvSpPr>
            <p:cNvPr id="2077" name="WordArt 208"/>
            <p:cNvSpPr>
              <a:spLocks noChangeArrowheads="1" noChangeShapeType="1" noTextEdit="1"/>
            </p:cNvSpPr>
            <p:nvPr/>
          </p:nvSpPr>
          <p:spPr bwMode="auto">
            <a:xfrm>
              <a:off x="13484" y="3789"/>
              <a:ext cx="2713" cy="156"/>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800" kern="10" spc="0">
                  <a:ln>
                    <a:noFill/>
                  </a:ln>
                  <a:solidFill>
                    <a:srgbClr val="FFFFFF"/>
                  </a:solidFill>
                  <a:effectLst/>
                  <a:latin typeface="ヒラギノ角ゴ4"/>
                  <a:ea typeface="ヒラギノ角ゴ4"/>
                </a:rPr>
                <a:t>ベース仕様（各種カスタマイズ可能）</a:t>
              </a:r>
            </a:p>
          </p:txBody>
        </p:sp>
        <p:sp>
          <p:nvSpPr>
            <p:cNvPr id="2080" name="WordArt 209"/>
            <p:cNvSpPr>
              <a:spLocks noChangeArrowheads="1" noChangeShapeType="1" noTextEdit="1"/>
            </p:cNvSpPr>
            <p:nvPr/>
          </p:nvSpPr>
          <p:spPr bwMode="auto">
            <a:xfrm>
              <a:off x="13669" y="4720"/>
              <a:ext cx="337" cy="240"/>
            </a:xfrm>
            <a:prstGeom prst="rect">
              <a:avLst/>
            </a:prstGeom>
            <a:extLst>
              <a:ext uri="{91240B29-F687-4F45-9708-019B960494DF}">
                <a14:hiddenLine xmlns:a14="http://schemas.microsoft.com/office/drawing/2010/main" w="152400">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en-US" altLang="ja-JP" sz="3600" kern="10" spc="0">
                  <a:ln>
                    <a:noFill/>
                  </a:ln>
                  <a:solidFill>
                    <a:srgbClr val="4B4B4B"/>
                  </a:solidFill>
                  <a:effectLst/>
                  <a:latin typeface="ヒラギノ角ゴ2"/>
                  <a:ea typeface="ヒラギノ角ゴ2"/>
                </a:rPr>
                <a:t>32</a:t>
              </a:r>
              <a:endParaRPr lang="ja-JP" altLang="en-US" sz="3600" kern="10" spc="0">
                <a:ln>
                  <a:noFill/>
                </a:ln>
                <a:solidFill>
                  <a:srgbClr val="4B4B4B"/>
                </a:solidFill>
                <a:effectLst/>
                <a:latin typeface="ヒラギノ角ゴ2"/>
                <a:ea typeface="ヒラギノ角ゴ2"/>
              </a:endParaRPr>
            </a:p>
          </p:txBody>
        </p:sp>
        <p:sp>
          <p:nvSpPr>
            <p:cNvPr id="2081" name="WordArt 210"/>
            <p:cNvSpPr>
              <a:spLocks noChangeArrowheads="1" noChangeShapeType="1" noTextEdit="1"/>
            </p:cNvSpPr>
            <p:nvPr/>
          </p:nvSpPr>
          <p:spPr bwMode="auto">
            <a:xfrm>
              <a:off x="13407" y="5000"/>
              <a:ext cx="1044" cy="122"/>
            </a:xfrm>
            <a:prstGeom prst="rect">
              <a:avLst/>
            </a:prstGeom>
            <a:extLst>
              <a:ext uri="{91240B29-F687-4F45-9708-019B960494DF}">
                <a14:hiddenLine xmlns:a14="http://schemas.microsoft.com/office/drawing/2010/main" w="152400">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en-US" altLang="ja-JP" sz="3600" kern="10" spc="0">
                  <a:ln>
                    <a:noFill/>
                  </a:ln>
                  <a:solidFill>
                    <a:srgbClr val="000000"/>
                  </a:solidFill>
                  <a:effectLst/>
                  <a:latin typeface="ヒラギノ角ゴ2"/>
                  <a:ea typeface="ヒラギノ角ゴ2"/>
                </a:rPr>
                <a:t>DDR5</a:t>
              </a:r>
              <a:r>
                <a:rPr lang="ja-JP" altLang="en-US" sz="3600" kern="10" spc="0">
                  <a:ln>
                    <a:noFill/>
                  </a:ln>
                  <a:solidFill>
                    <a:srgbClr val="000000"/>
                  </a:solidFill>
                  <a:effectLst/>
                  <a:latin typeface="ヒラギノ角ゴ2"/>
                  <a:ea typeface="ヒラギノ角ゴ2"/>
                </a:rPr>
                <a:t>（</a:t>
              </a:r>
              <a:r>
                <a:rPr lang="en-US" altLang="ja-JP" sz="3600" kern="10" spc="0">
                  <a:ln>
                    <a:noFill/>
                  </a:ln>
                  <a:solidFill>
                    <a:srgbClr val="000000"/>
                  </a:solidFill>
                  <a:effectLst/>
                  <a:latin typeface="ヒラギノ角ゴ2"/>
                  <a:ea typeface="ヒラギノ角ゴ2"/>
                </a:rPr>
                <a:t>16GB×2</a:t>
              </a:r>
              <a:r>
                <a:rPr lang="ja-JP" altLang="en-US" sz="3600" kern="10" spc="0">
                  <a:ln>
                    <a:noFill/>
                  </a:ln>
                  <a:solidFill>
                    <a:srgbClr val="000000"/>
                  </a:solidFill>
                  <a:effectLst/>
                  <a:latin typeface="ヒラギノ角ゴ2"/>
                  <a:ea typeface="ヒラギノ角ゴ2"/>
                </a:rPr>
                <a:t>）</a:t>
              </a:r>
            </a:p>
          </p:txBody>
        </p:sp>
        <p:cxnSp>
          <p:nvCxnSpPr>
            <p:cNvPr id="2259" name="AutoShape 211"/>
            <p:cNvCxnSpPr>
              <a:cxnSpLocks noChangeShapeType="1"/>
            </p:cNvCxnSpPr>
            <p:nvPr/>
          </p:nvCxnSpPr>
          <p:spPr bwMode="auto">
            <a:xfrm>
              <a:off x="12871" y="4601"/>
              <a:ext cx="1879"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2260" name="AutoShape 212"/>
            <p:cNvCxnSpPr>
              <a:cxnSpLocks noChangeShapeType="1"/>
            </p:cNvCxnSpPr>
            <p:nvPr/>
          </p:nvCxnSpPr>
          <p:spPr bwMode="auto">
            <a:xfrm>
              <a:off x="12871" y="5191"/>
              <a:ext cx="1879"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2261" name="AutoShape 213"/>
            <p:cNvCxnSpPr>
              <a:cxnSpLocks noChangeShapeType="1"/>
            </p:cNvCxnSpPr>
            <p:nvPr/>
          </p:nvCxnSpPr>
          <p:spPr bwMode="auto">
            <a:xfrm>
              <a:off x="14951" y="4600"/>
              <a:ext cx="1879"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2262" name="AutoShape 214"/>
            <p:cNvCxnSpPr>
              <a:cxnSpLocks noChangeShapeType="1"/>
            </p:cNvCxnSpPr>
            <p:nvPr/>
          </p:nvCxnSpPr>
          <p:spPr bwMode="auto">
            <a:xfrm>
              <a:off x="14951" y="5196"/>
              <a:ext cx="1879"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2082" name="WordArt 215"/>
            <p:cNvSpPr>
              <a:spLocks noChangeArrowheads="1" noChangeShapeType="1" noTextEdit="1"/>
            </p:cNvSpPr>
            <p:nvPr/>
          </p:nvSpPr>
          <p:spPr bwMode="auto">
            <a:xfrm>
              <a:off x="14059" y="4809"/>
              <a:ext cx="242" cy="129"/>
            </a:xfrm>
            <a:prstGeom prst="rect">
              <a:avLst/>
            </a:prstGeom>
            <a:extLst>
              <a:ext uri="{91240B29-F687-4F45-9708-019B960494DF}">
                <a14:hiddenLine xmlns:a14="http://schemas.microsoft.com/office/drawing/2010/main" w="152400">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en-US" altLang="ja-JP" sz="3600" kern="10" spc="0">
                  <a:ln>
                    <a:noFill/>
                  </a:ln>
                  <a:solidFill>
                    <a:srgbClr val="4B4B4B"/>
                  </a:solidFill>
                  <a:effectLst/>
                  <a:latin typeface="ヒラギノ角ゴ2"/>
                  <a:ea typeface="ヒラギノ角ゴ2"/>
                </a:rPr>
                <a:t>GB</a:t>
              </a:r>
              <a:endParaRPr lang="ja-JP" altLang="en-US" sz="3600" kern="10" spc="0">
                <a:ln>
                  <a:noFill/>
                </a:ln>
                <a:solidFill>
                  <a:srgbClr val="4B4B4B"/>
                </a:solidFill>
                <a:effectLst/>
                <a:latin typeface="ヒラギノ角ゴ2"/>
                <a:ea typeface="ヒラギノ角ゴ2"/>
              </a:endParaRPr>
            </a:p>
          </p:txBody>
        </p:sp>
        <p:sp>
          <p:nvSpPr>
            <p:cNvPr id="2084" name="WordArt 216"/>
            <p:cNvSpPr>
              <a:spLocks noChangeArrowheads="1" noChangeShapeType="1" noTextEdit="1"/>
            </p:cNvSpPr>
            <p:nvPr/>
          </p:nvSpPr>
          <p:spPr bwMode="auto">
            <a:xfrm>
              <a:off x="15610" y="4720"/>
              <a:ext cx="943" cy="383"/>
            </a:xfrm>
            <a:prstGeom prst="rect">
              <a:avLst/>
            </a:prstGeom>
            <a:extLst>
              <a:ext uri="{91240B29-F687-4F45-9708-019B960494DF}">
                <a14:hiddenLine xmlns:a14="http://schemas.microsoft.com/office/drawing/2010/main" w="152400">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en-US" altLang="ja-JP" sz="1000" kern="10" spc="0">
                  <a:ln>
                    <a:noFill/>
                  </a:ln>
                  <a:solidFill>
                    <a:srgbClr val="000000"/>
                  </a:solidFill>
                  <a:effectLst/>
                  <a:latin typeface="ヒラギノ角ゴ2"/>
                  <a:ea typeface="ヒラギノ角ゴ2"/>
                </a:rPr>
                <a:t>NVIDIA</a:t>
              </a:r>
            </a:p>
            <a:p>
              <a:pPr algn="l" rtl="0">
                <a:buNone/>
              </a:pPr>
              <a:r>
                <a:rPr lang="en-US" altLang="ja-JP" sz="1000" kern="10" spc="0">
                  <a:ln>
                    <a:noFill/>
                  </a:ln>
                  <a:solidFill>
                    <a:srgbClr val="000000"/>
                  </a:solidFill>
                  <a:effectLst/>
                  <a:latin typeface="ヒラギノ角ゴ2"/>
                  <a:ea typeface="ヒラギノ角ゴ2"/>
                </a:rPr>
                <a:t>RTX4090</a:t>
              </a:r>
            </a:p>
            <a:p>
              <a:pPr algn="l" rtl="0">
                <a:buNone/>
              </a:pPr>
              <a:r>
                <a:rPr lang="en-US" altLang="ja-JP" sz="1000" kern="10" spc="0">
                  <a:ln>
                    <a:noFill/>
                  </a:ln>
                  <a:solidFill>
                    <a:srgbClr val="000000"/>
                  </a:solidFill>
                  <a:effectLst/>
                  <a:latin typeface="ヒラギノ角ゴ2"/>
                  <a:ea typeface="ヒラギノ角ゴ2"/>
                </a:rPr>
                <a:t>24GB GDDR6X</a:t>
              </a:r>
              <a:endParaRPr lang="ja-JP" altLang="en-US" sz="1000" kern="10" spc="0">
                <a:ln>
                  <a:noFill/>
                </a:ln>
                <a:solidFill>
                  <a:srgbClr val="000000"/>
                </a:solidFill>
                <a:effectLst/>
                <a:latin typeface="ヒラギノ角ゴ2"/>
                <a:ea typeface="ヒラギノ角ゴ2"/>
              </a:endParaRPr>
            </a:p>
          </p:txBody>
        </p:sp>
        <p:pic>
          <p:nvPicPr>
            <p:cNvPr id="2265" name="Picture 217"/>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2943" y="4703"/>
              <a:ext cx="316" cy="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66" name="Picture 218"/>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2943" y="4117"/>
              <a:ext cx="316" cy="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67" name="Picture 219"/>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5034" y="4753"/>
              <a:ext cx="418" cy="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85" name="WordArt 220"/>
            <p:cNvSpPr>
              <a:spLocks noChangeArrowheads="1" noChangeShapeType="1" noTextEdit="1"/>
            </p:cNvSpPr>
            <p:nvPr/>
          </p:nvSpPr>
          <p:spPr bwMode="auto">
            <a:xfrm>
              <a:off x="12965" y="4474"/>
              <a:ext cx="273" cy="100"/>
            </a:xfrm>
            <a:prstGeom prst="rect">
              <a:avLst/>
            </a:prstGeom>
            <a:extLst>
              <a:ext uri="{91240B29-F687-4F45-9708-019B960494DF}">
                <a14:hiddenLine xmlns:a14="http://schemas.microsoft.com/office/drawing/2010/main" w="5715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US" altLang="ja-JP" sz="900" kern="10" spc="0">
                  <a:ln>
                    <a:noFill/>
                  </a:ln>
                  <a:solidFill>
                    <a:srgbClr val="4B4B4B"/>
                  </a:solidFill>
                  <a:effectLst/>
                  <a:latin typeface="ヒラギノ角ゴ2"/>
                  <a:ea typeface="ヒラギノ角ゴ2"/>
                </a:rPr>
                <a:t>CPU</a:t>
              </a:r>
              <a:endParaRPr lang="ja-JP" altLang="en-US" sz="900" kern="10" spc="0">
                <a:ln>
                  <a:noFill/>
                </a:ln>
                <a:solidFill>
                  <a:srgbClr val="4B4B4B"/>
                </a:solidFill>
                <a:effectLst/>
                <a:latin typeface="ヒラギノ角ゴ2"/>
                <a:ea typeface="ヒラギノ角ゴ2"/>
              </a:endParaRPr>
            </a:p>
          </p:txBody>
        </p:sp>
        <p:sp>
          <p:nvSpPr>
            <p:cNvPr id="2086" name="WordArt 221"/>
            <p:cNvSpPr>
              <a:spLocks noChangeArrowheads="1" noChangeShapeType="1" noTextEdit="1"/>
            </p:cNvSpPr>
            <p:nvPr/>
          </p:nvSpPr>
          <p:spPr bwMode="auto">
            <a:xfrm>
              <a:off x="12943" y="5069"/>
              <a:ext cx="319" cy="99"/>
            </a:xfrm>
            <a:prstGeom prst="rect">
              <a:avLst/>
            </a:prstGeom>
            <a:extLst>
              <a:ext uri="{91240B29-F687-4F45-9708-019B960494DF}">
                <a14:hiddenLine xmlns:a14="http://schemas.microsoft.com/office/drawing/2010/main" w="5715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ja-JP" altLang="en-US" sz="900" kern="10" spc="0">
                  <a:ln>
                    <a:noFill/>
                  </a:ln>
                  <a:solidFill>
                    <a:srgbClr val="4B4B4B"/>
                  </a:solidFill>
                  <a:effectLst/>
                  <a:latin typeface="ヒラギノ角ゴ2"/>
                  <a:ea typeface="ヒラギノ角ゴ2"/>
                </a:rPr>
                <a:t>メモリ</a:t>
              </a:r>
            </a:p>
          </p:txBody>
        </p:sp>
        <p:sp>
          <p:nvSpPr>
            <p:cNvPr id="2087" name="WordArt 222"/>
            <p:cNvSpPr>
              <a:spLocks noChangeArrowheads="1" noChangeShapeType="1" noTextEdit="1"/>
            </p:cNvSpPr>
            <p:nvPr/>
          </p:nvSpPr>
          <p:spPr bwMode="auto">
            <a:xfrm>
              <a:off x="14994" y="4486"/>
              <a:ext cx="448" cy="81"/>
            </a:xfrm>
            <a:prstGeom prst="rect">
              <a:avLst/>
            </a:prstGeom>
            <a:extLst>
              <a:ext uri="{91240B29-F687-4F45-9708-019B960494DF}">
                <a14:hiddenLine xmlns:a14="http://schemas.microsoft.com/office/drawing/2010/main" w="5715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ja-JP" altLang="en-US" sz="900" kern="10" spc="0">
                  <a:ln>
                    <a:noFill/>
                  </a:ln>
                  <a:solidFill>
                    <a:srgbClr val="4B4B4B"/>
                  </a:solidFill>
                  <a:effectLst/>
                  <a:latin typeface="ヒラギノ角ゴ2"/>
                  <a:ea typeface="ヒラギノ角ゴ2"/>
                </a:rPr>
                <a:t>ストレージ</a:t>
              </a:r>
            </a:p>
          </p:txBody>
        </p:sp>
        <p:sp>
          <p:nvSpPr>
            <p:cNvPr id="2092" name="WordArt 223"/>
            <p:cNvSpPr>
              <a:spLocks noChangeArrowheads="1" noChangeShapeType="1" noTextEdit="1"/>
            </p:cNvSpPr>
            <p:nvPr/>
          </p:nvSpPr>
          <p:spPr bwMode="auto">
            <a:xfrm>
              <a:off x="14951" y="5090"/>
              <a:ext cx="612" cy="86"/>
            </a:xfrm>
            <a:prstGeom prst="rect">
              <a:avLst/>
            </a:prstGeom>
            <a:extLst>
              <a:ext uri="{91240B29-F687-4F45-9708-019B960494DF}">
                <a14:hiddenLine xmlns:a14="http://schemas.microsoft.com/office/drawing/2010/main" w="5715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ja-JP" altLang="en-US" sz="900" kern="10" spc="0">
                  <a:ln>
                    <a:noFill/>
                  </a:ln>
                  <a:solidFill>
                    <a:srgbClr val="4B4B4B"/>
                  </a:solidFill>
                  <a:effectLst/>
                  <a:latin typeface="ヒラギノ角ゴ2"/>
                  <a:ea typeface="ヒラギノ角ゴ2"/>
                </a:rPr>
                <a:t>グラフィックス</a:t>
              </a:r>
            </a:p>
          </p:txBody>
        </p:sp>
        <p:sp>
          <p:nvSpPr>
            <p:cNvPr id="2093" name="WordArt 224"/>
            <p:cNvSpPr>
              <a:spLocks noChangeArrowheads="1" noChangeShapeType="1" noTextEdit="1"/>
            </p:cNvSpPr>
            <p:nvPr/>
          </p:nvSpPr>
          <p:spPr bwMode="auto">
            <a:xfrm>
              <a:off x="15563" y="4151"/>
              <a:ext cx="990" cy="357"/>
            </a:xfrm>
            <a:prstGeom prst="rect">
              <a:avLst/>
            </a:prstGeom>
            <a:extLst>
              <a:ext uri="{91240B29-F687-4F45-9708-019B960494DF}">
                <a14:hiddenLine xmlns:a14="http://schemas.microsoft.com/office/drawing/2010/main" w="152400">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US" altLang="ja-JP" sz="3600" kern="10" spc="0">
                  <a:ln>
                    <a:noFill/>
                  </a:ln>
                  <a:solidFill>
                    <a:srgbClr val="4B4B4B"/>
                  </a:solidFill>
                  <a:effectLst/>
                  <a:latin typeface="ヒラギノ角ゴ2"/>
                  <a:ea typeface="ヒラギノ角ゴ2"/>
                </a:rPr>
                <a:t>2TB</a:t>
              </a:r>
            </a:p>
            <a:p>
              <a:pPr algn="ctr" rtl="0">
                <a:buNone/>
              </a:pPr>
              <a:r>
                <a:rPr lang="en-US" altLang="ja-JP" sz="3600" kern="10" spc="0">
                  <a:ln>
                    <a:noFill/>
                  </a:ln>
                  <a:solidFill>
                    <a:srgbClr val="4B4B4B"/>
                  </a:solidFill>
                  <a:effectLst/>
                  <a:latin typeface="ヒラギノ角ゴ2"/>
                  <a:ea typeface="ヒラギノ角ゴ2"/>
                </a:rPr>
                <a:t>NVMe SSD</a:t>
              </a:r>
              <a:endParaRPr lang="ja-JP" altLang="en-US" sz="3600" kern="10" spc="0">
                <a:ln>
                  <a:noFill/>
                </a:ln>
                <a:solidFill>
                  <a:srgbClr val="4B4B4B"/>
                </a:solidFill>
                <a:effectLst/>
                <a:latin typeface="ヒラギノ角ゴ2"/>
                <a:ea typeface="ヒラギノ角ゴ2"/>
              </a:endParaRPr>
            </a:p>
          </p:txBody>
        </p:sp>
        <p:sp>
          <p:nvSpPr>
            <p:cNvPr id="2097" name="WordArt 225"/>
            <p:cNvSpPr>
              <a:spLocks noChangeArrowheads="1" noChangeShapeType="1" noTextEdit="1"/>
            </p:cNvSpPr>
            <p:nvPr/>
          </p:nvSpPr>
          <p:spPr bwMode="auto">
            <a:xfrm>
              <a:off x="13353" y="4433"/>
              <a:ext cx="1366" cy="116"/>
            </a:xfrm>
            <a:prstGeom prst="rect">
              <a:avLst/>
            </a:prstGeom>
            <a:extLst>
              <a:ext uri="{91240B29-F687-4F45-9708-019B960494DF}">
                <a14:hiddenLine xmlns:a14="http://schemas.microsoft.com/office/drawing/2010/main" w="152400">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en-US" altLang="ja-JP" sz="3600" kern="10" spc="0">
                  <a:ln>
                    <a:noFill/>
                  </a:ln>
                  <a:solidFill>
                    <a:srgbClr val="000000"/>
                  </a:solidFill>
                  <a:effectLst/>
                  <a:latin typeface="ヒラギノ角ゴ2"/>
                  <a:ea typeface="ヒラギノ角ゴ2"/>
                </a:rPr>
                <a:t>9950X</a:t>
              </a:r>
              <a:r>
                <a:rPr lang="ja-JP" altLang="en-US" sz="3600" kern="10" spc="0">
                  <a:ln>
                    <a:noFill/>
                  </a:ln>
                  <a:solidFill>
                    <a:srgbClr val="000000"/>
                  </a:solidFill>
                  <a:effectLst/>
                  <a:latin typeface="ヒラギノ角ゴ2"/>
                  <a:ea typeface="ヒラギノ角ゴ2"/>
                </a:rPr>
                <a:t>（</a:t>
              </a:r>
              <a:r>
                <a:rPr lang="en-US" altLang="ja-JP" sz="3600" kern="10" spc="0">
                  <a:ln>
                    <a:noFill/>
                  </a:ln>
                  <a:solidFill>
                    <a:srgbClr val="000000"/>
                  </a:solidFill>
                  <a:effectLst/>
                  <a:latin typeface="ヒラギノ角ゴ2"/>
                  <a:ea typeface="ヒラギノ角ゴ2"/>
                </a:rPr>
                <a:t>16</a:t>
              </a:r>
              <a:r>
                <a:rPr lang="ja-JP" altLang="en-US" sz="3600" kern="10" spc="0">
                  <a:ln>
                    <a:noFill/>
                  </a:ln>
                  <a:solidFill>
                    <a:srgbClr val="000000"/>
                  </a:solidFill>
                  <a:effectLst/>
                  <a:latin typeface="ヒラギノ角ゴ2"/>
                  <a:ea typeface="ヒラギノ角ゴ2"/>
                </a:rPr>
                <a:t>コア</a:t>
              </a:r>
              <a:r>
                <a:rPr lang="en-US" altLang="ja-JP" sz="3600" kern="10" spc="0">
                  <a:ln>
                    <a:noFill/>
                  </a:ln>
                  <a:solidFill>
                    <a:srgbClr val="000000"/>
                  </a:solidFill>
                  <a:effectLst/>
                  <a:latin typeface="ヒラギノ角ゴ2"/>
                  <a:ea typeface="ヒラギノ角ゴ2"/>
                </a:rPr>
                <a:t>/32</a:t>
              </a:r>
              <a:r>
                <a:rPr lang="ja-JP" altLang="en-US" sz="3600" kern="10" spc="0">
                  <a:ln>
                    <a:noFill/>
                  </a:ln>
                  <a:solidFill>
                    <a:srgbClr val="000000"/>
                  </a:solidFill>
                  <a:effectLst/>
                  <a:latin typeface="ヒラギノ角ゴ2"/>
                  <a:ea typeface="ヒラギノ角ゴ2"/>
                </a:rPr>
                <a:t>スレッド）</a:t>
              </a:r>
            </a:p>
          </p:txBody>
        </p:sp>
        <p:sp>
          <p:nvSpPr>
            <p:cNvPr id="2098" name="WordArt 226"/>
            <p:cNvSpPr>
              <a:spLocks noChangeArrowheads="1" noChangeShapeType="1" noTextEdit="1"/>
            </p:cNvSpPr>
            <p:nvPr/>
          </p:nvSpPr>
          <p:spPr bwMode="auto">
            <a:xfrm>
              <a:off x="13551" y="4143"/>
              <a:ext cx="964" cy="280"/>
            </a:xfrm>
            <a:prstGeom prst="rect">
              <a:avLst/>
            </a:prstGeom>
            <a:extLst>
              <a:ext uri="{91240B29-F687-4F45-9708-019B960494DF}">
                <a14:hiddenLine xmlns:a14="http://schemas.microsoft.com/office/drawing/2010/main" w="152400">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en-US" altLang="ja-JP" sz="3600" kern="10" spc="0">
                  <a:ln>
                    <a:noFill/>
                  </a:ln>
                  <a:solidFill>
                    <a:srgbClr val="4B4B4B"/>
                  </a:solidFill>
                  <a:effectLst/>
                  <a:latin typeface="ヒラギノ角ゴ2"/>
                  <a:ea typeface="ヒラギノ角ゴ2"/>
                </a:rPr>
                <a:t>Ryzen</a:t>
              </a:r>
              <a:r>
                <a:rPr lang="ja-JP" altLang="en-US" sz="3600" kern="10" spc="0">
                  <a:ln>
                    <a:noFill/>
                  </a:ln>
                  <a:solidFill>
                    <a:srgbClr val="4B4B4B"/>
                  </a:solidFill>
                  <a:effectLst/>
                  <a:latin typeface="ヒラギノ角ゴ2"/>
                  <a:ea typeface="ヒラギノ角ゴ2"/>
                </a:rPr>
                <a:t>９</a:t>
              </a:r>
            </a:p>
          </p:txBody>
        </p:sp>
        <p:pic>
          <p:nvPicPr>
            <p:cNvPr id="2275" name="Picture 227"/>
            <p:cNvPicPr>
              <a:picLocks noChangeAspect="1" noChangeArrowheads="1"/>
            </p:cNvPicPr>
            <p:nvPr/>
          </p:nvPicPr>
          <p:blipFill>
            <a:blip r:embed="rId12" cstate="print">
              <a:extLst>
                <a:ext uri="{28A0092B-C50C-407E-A947-70E740481C1C}">
                  <a14:useLocalDpi xmlns:a14="http://schemas.microsoft.com/office/drawing/2010/main" val="0"/>
                </a:ext>
              </a:extLst>
            </a:blip>
            <a:srcRect l="24466" t="20079" r="23959" b="26802"/>
            <a:stretch>
              <a:fillRect/>
            </a:stretch>
          </p:blipFill>
          <p:spPr bwMode="auto">
            <a:xfrm>
              <a:off x="15136" y="4185"/>
              <a:ext cx="207" cy="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99" name="WordArt 228"/>
            <p:cNvSpPr>
              <a:spLocks noChangeArrowheads="1" noChangeShapeType="1" noTextEdit="1"/>
            </p:cNvSpPr>
            <p:nvPr/>
          </p:nvSpPr>
          <p:spPr bwMode="auto">
            <a:xfrm>
              <a:off x="15072" y="5299"/>
              <a:ext cx="1790" cy="299"/>
            </a:xfrm>
            <a:prstGeom prst="rect">
              <a:avLst/>
            </a:prstGeom>
            <a:extLs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4B4B4B"/>
                  </a:solidFill>
                  <a:effectLst/>
                  <a:latin typeface="ヒラギノ角ゴ2"/>
                  <a:ea typeface="ヒラギノ角ゴ2"/>
                </a:rPr>
                <a:t>■</a:t>
              </a:r>
              <a:r>
                <a:rPr lang="en-US" altLang="ja-JP" sz="1000" kern="10" spc="0">
                  <a:ln>
                    <a:noFill/>
                  </a:ln>
                  <a:solidFill>
                    <a:srgbClr val="4B4B4B"/>
                  </a:solidFill>
                  <a:effectLst/>
                  <a:latin typeface="ヒラギノ角ゴ2"/>
                  <a:ea typeface="ヒラギノ角ゴ2"/>
                </a:rPr>
                <a:t>LAN 2.5</a:t>
              </a:r>
              <a:r>
                <a:rPr lang="ja-JP" altLang="en-US" sz="1000" kern="10" spc="0">
                  <a:ln>
                    <a:noFill/>
                  </a:ln>
                  <a:solidFill>
                    <a:srgbClr val="4B4B4B"/>
                  </a:solidFill>
                  <a:effectLst/>
                  <a:latin typeface="ヒラギノ角ゴ2"/>
                  <a:ea typeface="ヒラギノ角ゴ2"/>
                </a:rPr>
                <a:t>ギガビット</a:t>
              </a:r>
              <a:r>
                <a:rPr lang="en-US" altLang="ja-JP" sz="1000" kern="10" spc="0">
                  <a:ln>
                    <a:noFill/>
                  </a:ln>
                  <a:solidFill>
                    <a:srgbClr val="4B4B4B"/>
                  </a:solidFill>
                  <a:effectLst/>
                  <a:latin typeface="ヒラギノ角ゴ2"/>
                  <a:ea typeface="ヒラギノ角ゴ2"/>
                </a:rPr>
                <a:t>×1 /Wi-Fi7</a:t>
              </a:r>
            </a:p>
            <a:p>
              <a:pPr algn="l" rtl="0">
                <a:buNone/>
              </a:pPr>
              <a:r>
                <a:rPr lang="en-US" altLang="ja-JP" sz="1000" kern="10" spc="0">
                  <a:ln>
                    <a:noFill/>
                  </a:ln>
                  <a:solidFill>
                    <a:srgbClr val="4B4B4B"/>
                  </a:solidFill>
                  <a:effectLst/>
                  <a:latin typeface="ヒラギノ角ゴ2"/>
                  <a:ea typeface="ヒラギノ角ゴ2"/>
                </a:rPr>
                <a:t>■</a:t>
              </a:r>
              <a:r>
                <a:rPr lang="ja-JP" altLang="en-US" sz="1000" kern="10" spc="0">
                  <a:ln>
                    <a:noFill/>
                  </a:ln>
                  <a:solidFill>
                    <a:srgbClr val="4B4B4B"/>
                  </a:solidFill>
                  <a:effectLst/>
                  <a:latin typeface="ヒラギノ角ゴ2"/>
                  <a:ea typeface="ヒラギノ角ゴ2"/>
                </a:rPr>
                <a:t>サイズ </a:t>
              </a:r>
              <a:r>
                <a:rPr lang="en-US" altLang="ja-JP" sz="1000" kern="10" spc="0">
                  <a:ln>
                    <a:noFill/>
                  </a:ln>
                  <a:solidFill>
                    <a:srgbClr val="4B4B4B"/>
                  </a:solidFill>
                  <a:effectLst/>
                  <a:latin typeface="ヒラギノ角ゴ2"/>
                  <a:ea typeface="ヒラギノ角ゴ2"/>
                </a:rPr>
                <a:t>220(W)×490(H)×469(D) mm</a:t>
              </a:r>
            </a:p>
            <a:p>
              <a:pPr algn="l" rtl="0">
                <a:buNone/>
              </a:pPr>
              <a:r>
                <a:rPr lang="en-US" altLang="ja-JP" sz="1000" kern="10" spc="0">
                  <a:ln>
                    <a:noFill/>
                  </a:ln>
                  <a:solidFill>
                    <a:srgbClr val="4B4B4B"/>
                  </a:solidFill>
                  <a:effectLst/>
                  <a:latin typeface="ヒラギノ角ゴ2"/>
                  <a:ea typeface="ヒラギノ角ゴ2"/>
                </a:rPr>
                <a:t>■ 1</a:t>
              </a:r>
              <a:r>
                <a:rPr lang="ja-JP" altLang="en-US" sz="1000" kern="10" spc="0">
                  <a:ln>
                    <a:noFill/>
                  </a:ln>
                  <a:solidFill>
                    <a:srgbClr val="4B4B4B"/>
                  </a:solidFill>
                  <a:effectLst/>
                  <a:latin typeface="ヒラギノ角ゴ2"/>
                  <a:ea typeface="ヒラギノ角ゴ2"/>
                </a:rPr>
                <a:t>年間センドバック方式ハードウェア仕様</a:t>
              </a:r>
            </a:p>
          </p:txBody>
        </p:sp>
        <p:sp>
          <p:nvSpPr>
            <p:cNvPr id="2100" name="WordArt 229"/>
            <p:cNvSpPr>
              <a:spLocks noChangeArrowheads="1" noChangeShapeType="1" noTextEdit="1"/>
            </p:cNvSpPr>
            <p:nvPr/>
          </p:nvSpPr>
          <p:spPr bwMode="auto">
            <a:xfrm>
              <a:off x="12931" y="5299"/>
              <a:ext cx="2103" cy="456"/>
            </a:xfrm>
            <a:prstGeom prst="rect">
              <a:avLst/>
            </a:prstGeom>
            <a:extLs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en-US" altLang="ja-JP" sz="1000" kern="10" spc="0">
                  <a:ln>
                    <a:noFill/>
                  </a:ln>
                  <a:solidFill>
                    <a:srgbClr val="4B4B4B"/>
                  </a:solidFill>
                  <a:effectLst/>
                  <a:latin typeface="ヒラギノ角ゴ2"/>
                  <a:ea typeface="ヒラギノ角ゴ2"/>
                </a:rPr>
                <a:t>■OS: Windows 11 Pro</a:t>
              </a:r>
            </a:p>
            <a:p>
              <a:pPr algn="l" rtl="0">
                <a:buNone/>
              </a:pPr>
              <a:r>
                <a:rPr lang="en-US" altLang="ja-JP" sz="1000" kern="10" spc="0">
                  <a:ln>
                    <a:noFill/>
                  </a:ln>
                  <a:solidFill>
                    <a:srgbClr val="4B4B4B"/>
                  </a:solidFill>
                  <a:effectLst/>
                  <a:latin typeface="ヒラギノ角ゴ2"/>
                  <a:ea typeface="ヒラギノ角ゴ2"/>
                </a:rPr>
                <a:t>■</a:t>
              </a:r>
              <a:r>
                <a:rPr lang="ja-JP" altLang="en-US" sz="1000" kern="10" spc="0">
                  <a:ln>
                    <a:noFill/>
                  </a:ln>
                  <a:solidFill>
                    <a:srgbClr val="4B4B4B"/>
                  </a:solidFill>
                  <a:effectLst/>
                  <a:latin typeface="ヒラギノ角ゴ2"/>
                  <a:ea typeface="ヒラギノ角ゴ2"/>
                </a:rPr>
                <a:t>光学ドライブ</a:t>
              </a:r>
              <a:r>
                <a:rPr lang="en-US" altLang="ja-JP" sz="1000" kern="10" spc="0">
                  <a:ln>
                    <a:noFill/>
                  </a:ln>
                  <a:solidFill>
                    <a:srgbClr val="4B4B4B"/>
                  </a:solidFill>
                  <a:effectLst/>
                  <a:latin typeface="ヒラギノ角ゴ2"/>
                  <a:ea typeface="ヒラギノ角ゴ2"/>
                </a:rPr>
                <a:t>: </a:t>
              </a:r>
              <a:r>
                <a:rPr lang="ja-JP" altLang="en-US" sz="1000" kern="10" spc="0">
                  <a:ln>
                    <a:noFill/>
                  </a:ln>
                  <a:solidFill>
                    <a:srgbClr val="4B4B4B"/>
                  </a:solidFill>
                  <a:effectLst/>
                  <a:latin typeface="ヒラギノ角ゴ2"/>
                  <a:ea typeface="ヒラギノ角ゴ2"/>
                </a:rPr>
                <a:t>非搭載</a:t>
              </a:r>
            </a:p>
            <a:p>
              <a:pPr algn="l" rtl="0">
                <a:buNone/>
              </a:pPr>
              <a:r>
                <a:rPr lang="ja-JP" altLang="en-US" sz="1000" kern="10" spc="0">
                  <a:ln>
                    <a:noFill/>
                  </a:ln>
                  <a:solidFill>
                    <a:srgbClr val="4B4B4B"/>
                  </a:solidFill>
                  <a:effectLst/>
                  <a:latin typeface="ヒラギノ角ゴ2"/>
                  <a:ea typeface="ヒラギノ角ゴ2"/>
                </a:rPr>
                <a:t>■チップセット </a:t>
              </a:r>
              <a:r>
                <a:rPr lang="en-US" altLang="ja-JP" sz="1000" kern="10" spc="0">
                  <a:ln>
                    <a:noFill/>
                  </a:ln>
                  <a:solidFill>
                    <a:srgbClr val="4B4B4B"/>
                  </a:solidFill>
                  <a:effectLst/>
                  <a:latin typeface="ヒラギノ角ゴ2"/>
                  <a:ea typeface="ヒラギノ角ゴ2"/>
                </a:rPr>
                <a:t>AMD X870</a:t>
              </a:r>
            </a:p>
            <a:p>
              <a:pPr algn="l" rtl="0">
                <a:buNone/>
              </a:pPr>
              <a:r>
                <a:rPr lang="en-US" altLang="ja-JP" sz="1000" kern="10" spc="0">
                  <a:ln>
                    <a:noFill/>
                  </a:ln>
                  <a:solidFill>
                    <a:srgbClr val="4B4B4B"/>
                  </a:solidFill>
                  <a:effectLst/>
                  <a:latin typeface="ヒラギノ角ゴ2"/>
                  <a:ea typeface="ヒラギノ角ゴ2"/>
                </a:rPr>
                <a:t>■</a:t>
              </a:r>
              <a:r>
                <a:rPr lang="ja-JP" altLang="en-US" sz="1000" kern="10" spc="0">
                  <a:ln>
                    <a:noFill/>
                  </a:ln>
                  <a:solidFill>
                    <a:srgbClr val="4B4B4B"/>
                  </a:solidFill>
                  <a:effectLst/>
                  <a:latin typeface="ヒラギノ角ゴ2"/>
                  <a:ea typeface="ヒラギノ角ゴ2"/>
                </a:rPr>
                <a:t>電源 </a:t>
              </a:r>
              <a:r>
                <a:rPr lang="en-US" altLang="ja-JP" sz="1000" kern="10" spc="0">
                  <a:ln>
                    <a:noFill/>
                  </a:ln>
                  <a:solidFill>
                    <a:srgbClr val="4B4B4B"/>
                  </a:solidFill>
                  <a:effectLst/>
                  <a:latin typeface="ヒラギノ角ゴ2"/>
                  <a:ea typeface="ヒラギノ角ゴ2"/>
                </a:rPr>
                <a:t>1200W</a:t>
              </a:r>
              <a:r>
                <a:rPr lang="ja-JP" altLang="en-US" sz="1000" kern="10" spc="0">
                  <a:ln>
                    <a:noFill/>
                  </a:ln>
                  <a:solidFill>
                    <a:srgbClr val="4B4B4B"/>
                  </a:solidFill>
                  <a:effectLst/>
                  <a:latin typeface="ヒラギノ角ゴ2"/>
                  <a:ea typeface="ヒラギノ角ゴ2"/>
                </a:rPr>
                <a:t>（</a:t>
              </a:r>
              <a:r>
                <a:rPr lang="en-US" altLang="ja-JP" sz="1000" kern="10" spc="0">
                  <a:ln>
                    <a:noFill/>
                  </a:ln>
                  <a:solidFill>
                    <a:srgbClr val="4B4B4B"/>
                  </a:solidFill>
                  <a:effectLst/>
                  <a:latin typeface="ヒラギノ角ゴ2"/>
                  <a:ea typeface="ヒラギノ角ゴ2"/>
                </a:rPr>
                <a:t>80Plus PLATINUM</a:t>
              </a:r>
              <a:r>
                <a:rPr lang="ja-JP" altLang="en-US" sz="1000" kern="10" spc="0">
                  <a:ln>
                    <a:noFill/>
                  </a:ln>
                  <a:solidFill>
                    <a:srgbClr val="4B4B4B"/>
                  </a:solidFill>
                  <a:effectLst/>
                  <a:latin typeface="ヒラギノ角ゴ2"/>
                  <a:ea typeface="ヒラギノ角ゴ2"/>
                </a:rPr>
                <a:t>認証）</a:t>
              </a:r>
            </a:p>
          </p:txBody>
        </p:sp>
        <p:grpSp>
          <p:nvGrpSpPr>
            <p:cNvPr id="2105" name="Group 233"/>
            <p:cNvGrpSpPr>
              <a:grpSpLocks/>
            </p:cNvGrpSpPr>
            <p:nvPr/>
          </p:nvGrpSpPr>
          <p:grpSpPr bwMode="auto">
            <a:xfrm>
              <a:off x="18363" y="10025"/>
              <a:ext cx="1378" cy="365"/>
              <a:chOff x="1116" y="10962"/>
              <a:chExt cx="1828" cy="1008"/>
            </a:xfrm>
          </p:grpSpPr>
          <p:sp>
            <p:nvSpPr>
              <p:cNvPr id="2335" name="Rectangle 234"/>
              <p:cNvSpPr>
                <a:spLocks noChangeArrowheads="1"/>
              </p:cNvSpPr>
              <p:nvPr/>
            </p:nvSpPr>
            <p:spPr bwMode="auto">
              <a:xfrm>
                <a:off x="1116" y="10962"/>
                <a:ext cx="1828" cy="1008"/>
              </a:xfrm>
              <a:prstGeom prst="rect">
                <a:avLst/>
              </a:prstGeom>
              <a:solidFill>
                <a:srgbClr val="FFFFFF"/>
              </a:solidFill>
              <a:ln w="9525">
                <a:solidFill>
                  <a:srgbClr val="000000"/>
                </a:solidFill>
                <a:miter lim="800000"/>
                <a:headEnd/>
                <a:tailEnd/>
              </a:ln>
            </p:spPr>
            <p:txBody>
              <a:bodyPr vert="horz" wrap="square" lIns="74295" tIns="8890" rIns="74295" bIns="8890" numCol="1" anchor="t" anchorCtr="0" compatLnSpc="1">
                <a:prstTxWarp prst="textNoShape">
                  <a:avLst/>
                </a:prstTxWarp>
              </a:bodyPr>
              <a:lstStyle/>
              <a:p>
                <a:endParaRPr lang="ja-JP" altLang="en-US"/>
              </a:p>
            </p:txBody>
          </p:sp>
          <p:sp>
            <p:nvSpPr>
              <p:cNvPr id="2336" name="WordArt 235"/>
              <p:cNvSpPr>
                <a:spLocks noChangeArrowheads="1" noChangeShapeType="1" noTextEdit="1"/>
              </p:cNvSpPr>
              <p:nvPr/>
            </p:nvSpPr>
            <p:spPr bwMode="auto">
              <a:xfrm>
                <a:off x="1463" y="11116"/>
                <a:ext cx="1133" cy="701"/>
              </a:xfrm>
              <a:prstGeom prst="rect">
                <a:avLst/>
              </a:prstGeom>
              <a:extLst>
                <a:ext uri="{91240B29-F687-4F45-9708-019B960494DF}">
                  <a14:hiddenLine xmlns:a14="http://schemas.microsoft.com/office/drawing/2010/main" w="15240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3600" kern="10" spc="0">
                    <a:ln>
                      <a:noFill/>
                    </a:ln>
                    <a:solidFill>
                      <a:srgbClr val="272727"/>
                    </a:solidFill>
                    <a:effectLst/>
                    <a:latin typeface="ヒラギノ角ゴ6"/>
                    <a:ea typeface="ヒラギノ角ゴ6"/>
                  </a:rPr>
                  <a:t>各種カスタマイズ</a:t>
                </a:r>
              </a:p>
              <a:p>
                <a:pPr algn="l" rtl="0">
                  <a:buNone/>
                </a:pPr>
                <a:r>
                  <a:rPr lang="ja-JP" altLang="en-US" sz="3600" kern="10" spc="0">
                    <a:ln>
                      <a:noFill/>
                    </a:ln>
                    <a:solidFill>
                      <a:srgbClr val="272727"/>
                    </a:solidFill>
                    <a:effectLst/>
                    <a:latin typeface="ヒラギノ角ゴ6"/>
                    <a:ea typeface="ヒラギノ角ゴ6"/>
                  </a:rPr>
                  <a:t>も承ります</a:t>
                </a:r>
              </a:p>
            </p:txBody>
          </p:sp>
        </p:grpSp>
        <p:sp>
          <p:nvSpPr>
            <p:cNvPr id="2106" name="WordArt 236"/>
            <p:cNvSpPr>
              <a:spLocks noChangeArrowheads="1" noChangeShapeType="1" noTextEdit="1"/>
            </p:cNvSpPr>
            <p:nvPr/>
          </p:nvSpPr>
          <p:spPr bwMode="auto">
            <a:xfrm>
              <a:off x="12641" y="10081"/>
              <a:ext cx="3206" cy="314"/>
            </a:xfrm>
            <a:prstGeom prst="rect">
              <a:avLst/>
            </a:prstGeom>
            <a:extLst>
              <a:ext uri="{91240B29-F687-4F45-9708-019B960494DF}">
                <a14:hiddenLine xmlns:a14="http://schemas.microsoft.com/office/drawing/2010/main" w="5715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en-US" altLang="ja-JP" sz="1000" kern="10" spc="0">
                  <a:ln>
                    <a:noFill/>
                  </a:ln>
                  <a:solidFill>
                    <a:srgbClr val="292929"/>
                  </a:solidFill>
                  <a:effectLst/>
                  <a:latin typeface="ヒラギノ角ゴ4"/>
                  <a:ea typeface="ヒラギノ角ゴ4"/>
                </a:rPr>
                <a:t>Applied CERVO-Ryzen</a:t>
              </a:r>
            </a:p>
            <a:p>
              <a:pPr algn="l" rtl="0">
                <a:buNone/>
              </a:pPr>
              <a:r>
                <a:rPr lang="en-US" altLang="ja-JP" sz="1000" kern="10" spc="0">
                  <a:ln>
                    <a:noFill/>
                  </a:ln>
                  <a:solidFill>
                    <a:srgbClr val="292929"/>
                  </a:solidFill>
                  <a:effectLst/>
                  <a:latin typeface="ヒラギノ角ゴ4"/>
                  <a:ea typeface="ヒラギノ角ゴ4"/>
                </a:rPr>
                <a:t>WST-TRP7975WXAS3N4TTNVM/RTX4090</a:t>
              </a:r>
              <a:endParaRPr lang="ja-JP" altLang="en-US" sz="1000" kern="10" spc="0">
                <a:ln>
                  <a:noFill/>
                </a:ln>
                <a:solidFill>
                  <a:srgbClr val="292929"/>
                </a:solidFill>
                <a:effectLst/>
                <a:latin typeface="ヒラギノ角ゴ4"/>
                <a:ea typeface="ヒラギノ角ゴ4"/>
              </a:endParaRPr>
            </a:p>
          </p:txBody>
        </p:sp>
        <p:cxnSp>
          <p:nvCxnSpPr>
            <p:cNvPr id="2285" name="AutoShape 237"/>
            <p:cNvCxnSpPr>
              <a:cxnSpLocks noChangeShapeType="1"/>
            </p:cNvCxnSpPr>
            <p:nvPr/>
          </p:nvCxnSpPr>
          <p:spPr bwMode="auto">
            <a:xfrm>
              <a:off x="12641" y="9895"/>
              <a:ext cx="6940"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2107" name="Rectangle 238"/>
            <p:cNvSpPr>
              <a:spLocks noChangeArrowheads="1"/>
            </p:cNvSpPr>
            <p:nvPr/>
          </p:nvSpPr>
          <p:spPr bwMode="auto">
            <a:xfrm>
              <a:off x="12328" y="6871"/>
              <a:ext cx="10793" cy="70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sp>
          <p:nvSpPr>
            <p:cNvPr id="2108" name="WordArt 239"/>
            <p:cNvSpPr>
              <a:spLocks noChangeArrowheads="1" noChangeShapeType="1" noTextEdit="1"/>
            </p:cNvSpPr>
            <p:nvPr/>
          </p:nvSpPr>
          <p:spPr bwMode="auto">
            <a:xfrm>
              <a:off x="12791" y="7085"/>
              <a:ext cx="7762" cy="379"/>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en-US" altLang="ja-JP" sz="800" kern="10" spc="0">
                  <a:ln>
                    <a:noFill/>
                  </a:ln>
                  <a:solidFill>
                    <a:srgbClr val="FFFFFF"/>
                  </a:solidFill>
                  <a:effectLst/>
                  <a:latin typeface="ヒラギノ角ゴ6"/>
                  <a:ea typeface="ヒラギノ角ゴ6"/>
                </a:rPr>
                <a:t>AMD Threadripper Pro/RTX4090</a:t>
              </a:r>
              <a:r>
                <a:rPr lang="ja-JP" altLang="en-US" sz="800" kern="10" spc="0">
                  <a:ln>
                    <a:noFill/>
                  </a:ln>
                  <a:solidFill>
                    <a:srgbClr val="FFFFFF"/>
                  </a:solidFill>
                  <a:effectLst/>
                  <a:latin typeface="ヒラギノ角ゴ6"/>
                  <a:ea typeface="ヒラギノ角ゴ6"/>
                </a:rPr>
                <a:t>搭載モデル</a:t>
              </a:r>
            </a:p>
          </p:txBody>
        </p:sp>
        <p:pic>
          <p:nvPicPr>
            <p:cNvPr id="2288" name="Picture 240" descr="終息】NE Platinum | 株式会社リンクスインターナショナル"/>
            <p:cNvPicPr>
              <a:picLocks noChangeAspect="1" noChangeArrowheads="1"/>
            </p:cNvPicPr>
            <p:nvPr/>
          </p:nvPicPr>
          <p:blipFill>
            <a:blip r:embed="rId5" r:link="rId6" cstate="print">
              <a:extLst>
                <a:ext uri="{28A0092B-C50C-407E-A947-70E740481C1C}">
                  <a14:useLocalDpi xmlns:a14="http://schemas.microsoft.com/office/drawing/2010/main" val="0"/>
                </a:ext>
              </a:extLst>
            </a:blip>
            <a:srcRect l="17613" t="6778" r="18163" b="6699"/>
            <a:stretch>
              <a:fillRect/>
            </a:stretch>
          </p:blipFill>
          <p:spPr bwMode="auto">
            <a:xfrm>
              <a:off x="17254" y="8789"/>
              <a:ext cx="636" cy="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89" name="Picture 24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8149" y="7833"/>
              <a:ext cx="857" cy="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109" name="グループ化 17"/>
            <p:cNvGrpSpPr>
              <a:grpSpLocks/>
            </p:cNvGrpSpPr>
            <p:nvPr/>
          </p:nvGrpSpPr>
          <p:grpSpPr bwMode="auto">
            <a:xfrm>
              <a:off x="18020" y="8850"/>
              <a:ext cx="986" cy="767"/>
              <a:chOff x="0" y="0"/>
              <a:chExt cx="4330576" cy="3363338"/>
            </a:xfrm>
          </p:grpSpPr>
          <p:sp>
            <p:nvSpPr>
              <p:cNvPr id="2333" name="グラフィックス 13"/>
              <p:cNvSpPr>
                <a:spLocks/>
              </p:cNvSpPr>
              <p:nvPr/>
            </p:nvSpPr>
            <p:spPr bwMode="auto">
              <a:xfrm>
                <a:off x="0" y="2549044"/>
                <a:ext cx="4330576" cy="814294"/>
              </a:xfrm>
              <a:custGeom>
                <a:avLst/>
                <a:gdLst>
                  <a:gd name="T0" fmla="*/ 1800919 w 5814698"/>
                  <a:gd name="T1" fmla="*/ 1108 h 814294"/>
                  <a:gd name="T2" fmla="*/ 1801005 w 5814698"/>
                  <a:gd name="T3" fmla="*/ 814294 h 814294"/>
                  <a:gd name="T4" fmla="*/ 2029894 w 5814698"/>
                  <a:gd name="T5" fmla="*/ 814294 h 814294"/>
                  <a:gd name="T6" fmla="*/ 2029894 w 5814698"/>
                  <a:gd name="T7" fmla="*/ 1129 h 814294"/>
                  <a:gd name="T8" fmla="*/ 1800919 w 5814698"/>
                  <a:gd name="T9" fmla="*/ 1129 h 814294"/>
                  <a:gd name="T10" fmla="*/ 0 w 5814698"/>
                  <a:gd name="T11" fmla="*/ 22 h 814294"/>
                  <a:gd name="T12" fmla="*/ 0 w 5814698"/>
                  <a:gd name="T13" fmla="*/ 814294 h 814294"/>
                  <a:gd name="T14" fmla="*/ 230967 w 5814698"/>
                  <a:gd name="T15" fmla="*/ 814294 h 814294"/>
                  <a:gd name="T16" fmla="*/ 230967 w 5814698"/>
                  <a:gd name="T17" fmla="*/ 195987 h 814294"/>
                  <a:gd name="T18" fmla="*/ 409898 w 5814698"/>
                  <a:gd name="T19" fmla="*/ 196052 h 814294"/>
                  <a:gd name="T20" fmla="*/ 539934 w 5814698"/>
                  <a:gd name="T21" fmla="*/ 241410 h 814294"/>
                  <a:gd name="T22" fmla="*/ 590930 w 5814698"/>
                  <a:gd name="T23" fmla="*/ 456730 h 814294"/>
                  <a:gd name="T24" fmla="*/ 590930 w 5814698"/>
                  <a:gd name="T25" fmla="*/ 814294 h 814294"/>
                  <a:gd name="T26" fmla="*/ 814707 w 5814698"/>
                  <a:gd name="T27" fmla="*/ 814294 h 814294"/>
                  <a:gd name="T28" fmla="*/ 814707 w 5814698"/>
                  <a:gd name="T29" fmla="*/ 364407 h 814294"/>
                  <a:gd name="T30" fmla="*/ 411068 w 5814698"/>
                  <a:gd name="T31" fmla="*/ 0 h 814294"/>
                  <a:gd name="T32" fmla="*/ 0 w 5814698"/>
                  <a:gd name="T33" fmla="*/ 0 h 814294"/>
                  <a:gd name="T34" fmla="*/ 2169522 w 5814698"/>
                  <a:gd name="T35" fmla="*/ 1129 h 814294"/>
                  <a:gd name="T36" fmla="*/ 2169522 w 5814698"/>
                  <a:gd name="T37" fmla="*/ 814294 h 814294"/>
                  <a:gd name="T38" fmla="*/ 2540853 w 5814698"/>
                  <a:gd name="T39" fmla="*/ 814294 h 814294"/>
                  <a:gd name="T40" fmla="*/ 2873076 w 5814698"/>
                  <a:gd name="T41" fmla="*/ 707286 h 814294"/>
                  <a:gd name="T42" fmla="*/ 2954346 w 5814698"/>
                  <a:gd name="T43" fmla="*/ 416651 h 814294"/>
                  <a:gd name="T44" fmla="*/ 2880244 w 5814698"/>
                  <a:gd name="T45" fmla="*/ 136878 h 814294"/>
                  <a:gd name="T46" fmla="*/ 2490832 w 5814698"/>
                  <a:gd name="T47" fmla="*/ 1129 h 814294"/>
                  <a:gd name="T48" fmla="*/ 2396612 w 5814698"/>
                  <a:gd name="T49" fmla="*/ 178174 h 814294"/>
                  <a:gd name="T50" fmla="*/ 2495054 w 5814698"/>
                  <a:gd name="T51" fmla="*/ 178174 h 814294"/>
                  <a:gd name="T52" fmla="*/ 2730222 w 5814698"/>
                  <a:gd name="T53" fmla="*/ 409439 h 814294"/>
                  <a:gd name="T54" fmla="*/ 2495054 w 5814698"/>
                  <a:gd name="T55" fmla="*/ 640726 h 814294"/>
                  <a:gd name="T56" fmla="*/ 2396612 w 5814698"/>
                  <a:gd name="T57" fmla="*/ 640726 h 814294"/>
                  <a:gd name="T58" fmla="*/ 2396612 w 5814698"/>
                  <a:gd name="T59" fmla="*/ 178195 h 814294"/>
                  <a:gd name="T60" fmla="*/ 1470839 w 5814698"/>
                  <a:gd name="T61" fmla="*/ 1129 h 814294"/>
                  <a:gd name="T62" fmla="*/ 1279781 w 5814698"/>
                  <a:gd name="T63" fmla="*/ 645613 h 814294"/>
                  <a:gd name="T64" fmla="*/ 1096693 w 5814698"/>
                  <a:gd name="T65" fmla="*/ 1173 h 814294"/>
                  <a:gd name="T66" fmla="*/ 849571 w 5814698"/>
                  <a:gd name="T67" fmla="*/ 1129 h 814294"/>
                  <a:gd name="T68" fmla="*/ 1111028 w 5814698"/>
                  <a:gd name="T69" fmla="*/ 814294 h 814294"/>
                  <a:gd name="T70" fmla="*/ 1440999 w 5814698"/>
                  <a:gd name="T71" fmla="*/ 814294 h 814294"/>
                  <a:gd name="T72" fmla="*/ 1704513 w 5814698"/>
                  <a:gd name="T73" fmla="*/ 1129 h 814294"/>
                  <a:gd name="T74" fmla="*/ 1470861 w 5814698"/>
                  <a:gd name="T75" fmla="*/ 1129 h 814294"/>
                  <a:gd name="T76" fmla="*/ 3060865 w 5814698"/>
                  <a:gd name="T77" fmla="*/ 814294 h 814294"/>
                  <a:gd name="T78" fmla="*/ 3289839 w 5814698"/>
                  <a:gd name="T79" fmla="*/ 814294 h 814294"/>
                  <a:gd name="T80" fmla="*/ 3289839 w 5814698"/>
                  <a:gd name="T81" fmla="*/ 1195 h 814294"/>
                  <a:gd name="T82" fmla="*/ 3060822 w 5814698"/>
                  <a:gd name="T83" fmla="*/ 1129 h 814294"/>
                  <a:gd name="T84" fmla="*/ 3702639 w 5814698"/>
                  <a:gd name="T85" fmla="*/ 1412 h 814294"/>
                  <a:gd name="T86" fmla="*/ 3382954 w 5814698"/>
                  <a:gd name="T87" fmla="*/ 814012 h 814294"/>
                  <a:gd name="T88" fmla="*/ 3608702 w 5814698"/>
                  <a:gd name="T89" fmla="*/ 814012 h 814294"/>
                  <a:gd name="T90" fmla="*/ 3659287 w 5814698"/>
                  <a:gd name="T91" fmla="*/ 670378 h 814294"/>
                  <a:gd name="T92" fmla="*/ 4037591 w 5814698"/>
                  <a:gd name="T93" fmla="*/ 670378 h 814294"/>
                  <a:gd name="T94" fmla="*/ 4085447 w 5814698"/>
                  <a:gd name="T95" fmla="*/ 814012 h 814294"/>
                  <a:gd name="T96" fmla="*/ 4330577 w 5814698"/>
                  <a:gd name="T97" fmla="*/ 814012 h 814294"/>
                  <a:gd name="T98" fmla="*/ 4008444 w 5814698"/>
                  <a:gd name="T99" fmla="*/ 1347 h 814294"/>
                  <a:gd name="T100" fmla="*/ 3702639 w 5814698"/>
                  <a:gd name="T101" fmla="*/ 1434 h 814294"/>
                  <a:gd name="T102" fmla="*/ 3851254 w 5814698"/>
                  <a:gd name="T103" fmla="*/ 149673 h 814294"/>
                  <a:gd name="T104" fmla="*/ 3989929 w 5814698"/>
                  <a:gd name="T105" fmla="*/ 530350 h 814294"/>
                  <a:gd name="T106" fmla="*/ 3708205 w 5814698"/>
                  <a:gd name="T107" fmla="*/ 530350 h 81429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5814698" h="814294">
                    <a:moveTo>
                      <a:pt x="2418108" y="1108"/>
                    </a:moveTo>
                    <a:lnTo>
                      <a:pt x="2418224" y="814294"/>
                    </a:lnTo>
                    <a:lnTo>
                      <a:pt x="2725554" y="814294"/>
                    </a:lnTo>
                    <a:lnTo>
                      <a:pt x="2725554" y="1129"/>
                    </a:lnTo>
                    <a:lnTo>
                      <a:pt x="2418108" y="1129"/>
                    </a:lnTo>
                    <a:lnTo>
                      <a:pt x="2418108" y="1108"/>
                    </a:lnTo>
                    <a:close/>
                    <a:moveTo>
                      <a:pt x="0" y="22"/>
                    </a:moveTo>
                    <a:lnTo>
                      <a:pt x="0" y="814294"/>
                    </a:lnTo>
                    <a:lnTo>
                      <a:pt x="310121" y="814294"/>
                    </a:lnTo>
                    <a:lnTo>
                      <a:pt x="310121" y="195987"/>
                    </a:lnTo>
                    <a:lnTo>
                      <a:pt x="550373" y="196052"/>
                    </a:lnTo>
                    <a:cubicBezTo>
                      <a:pt x="629954" y="196052"/>
                      <a:pt x="686622" y="210845"/>
                      <a:pt x="724973" y="241410"/>
                    </a:cubicBezTo>
                    <a:cubicBezTo>
                      <a:pt x="773616" y="280121"/>
                      <a:pt x="793446" y="342531"/>
                      <a:pt x="793446" y="456730"/>
                    </a:cubicBezTo>
                    <a:lnTo>
                      <a:pt x="793446" y="814294"/>
                    </a:lnTo>
                    <a:lnTo>
                      <a:pt x="1093914" y="814294"/>
                    </a:lnTo>
                    <a:lnTo>
                      <a:pt x="1093914" y="364407"/>
                    </a:lnTo>
                    <a:cubicBezTo>
                      <a:pt x="1093914" y="43316"/>
                      <a:pt x="819963" y="0"/>
                      <a:pt x="551944" y="0"/>
                    </a:cubicBezTo>
                    <a:lnTo>
                      <a:pt x="0" y="0"/>
                    </a:lnTo>
                    <a:lnTo>
                      <a:pt x="0" y="22"/>
                    </a:lnTo>
                    <a:close/>
                    <a:moveTo>
                      <a:pt x="2913034" y="1129"/>
                    </a:moveTo>
                    <a:lnTo>
                      <a:pt x="2913034" y="814294"/>
                    </a:lnTo>
                    <a:lnTo>
                      <a:pt x="3411623" y="814294"/>
                    </a:lnTo>
                    <a:cubicBezTo>
                      <a:pt x="3677259" y="814294"/>
                      <a:pt x="3763933" y="781275"/>
                      <a:pt x="3857702" y="707286"/>
                    </a:cubicBezTo>
                    <a:cubicBezTo>
                      <a:pt x="3923995" y="655324"/>
                      <a:pt x="3966823" y="541277"/>
                      <a:pt x="3966823" y="416651"/>
                    </a:cubicBezTo>
                    <a:cubicBezTo>
                      <a:pt x="3966823" y="302365"/>
                      <a:pt x="3930566" y="200375"/>
                      <a:pt x="3867326" y="136878"/>
                    </a:cubicBezTo>
                    <a:cubicBezTo>
                      <a:pt x="3753437" y="23331"/>
                      <a:pt x="3589363" y="1129"/>
                      <a:pt x="3344459" y="1129"/>
                    </a:cubicBezTo>
                    <a:lnTo>
                      <a:pt x="2913034" y="1129"/>
                    </a:lnTo>
                    <a:close/>
                    <a:moveTo>
                      <a:pt x="3217950" y="178174"/>
                    </a:moveTo>
                    <a:lnTo>
                      <a:pt x="3350128" y="178174"/>
                    </a:lnTo>
                    <a:cubicBezTo>
                      <a:pt x="3541853" y="178174"/>
                      <a:pt x="3665890" y="242518"/>
                      <a:pt x="3665890" y="409439"/>
                    </a:cubicBezTo>
                    <a:cubicBezTo>
                      <a:pt x="3665890" y="576404"/>
                      <a:pt x="3541853" y="640726"/>
                      <a:pt x="3350128" y="640726"/>
                    </a:cubicBezTo>
                    <a:lnTo>
                      <a:pt x="3217950" y="640726"/>
                    </a:lnTo>
                    <a:lnTo>
                      <a:pt x="3217950" y="178195"/>
                    </a:lnTo>
                    <a:lnTo>
                      <a:pt x="3217950" y="178174"/>
                    </a:lnTo>
                    <a:close/>
                    <a:moveTo>
                      <a:pt x="1974907" y="1129"/>
                    </a:moveTo>
                    <a:lnTo>
                      <a:pt x="1718372" y="645613"/>
                    </a:lnTo>
                    <a:lnTo>
                      <a:pt x="1472538" y="1173"/>
                    </a:lnTo>
                    <a:lnTo>
                      <a:pt x="1140726" y="1129"/>
                    </a:lnTo>
                    <a:lnTo>
                      <a:pt x="1491786" y="814294"/>
                    </a:lnTo>
                    <a:lnTo>
                      <a:pt x="1934841" y="814294"/>
                    </a:lnTo>
                    <a:lnTo>
                      <a:pt x="2288663" y="1129"/>
                    </a:lnTo>
                    <a:lnTo>
                      <a:pt x="1974936" y="1129"/>
                    </a:lnTo>
                    <a:lnTo>
                      <a:pt x="1974907" y="1129"/>
                    </a:lnTo>
                    <a:close/>
                    <a:moveTo>
                      <a:pt x="4109847" y="814294"/>
                    </a:moveTo>
                    <a:lnTo>
                      <a:pt x="4417293" y="814294"/>
                    </a:lnTo>
                    <a:lnTo>
                      <a:pt x="4417293" y="1195"/>
                    </a:lnTo>
                    <a:lnTo>
                      <a:pt x="4109789" y="1129"/>
                    </a:lnTo>
                    <a:lnTo>
                      <a:pt x="4109847" y="814294"/>
                    </a:lnTo>
                    <a:close/>
                    <a:moveTo>
                      <a:pt x="4971562" y="1412"/>
                    </a:moveTo>
                    <a:lnTo>
                      <a:pt x="4542318" y="814012"/>
                    </a:lnTo>
                    <a:lnTo>
                      <a:pt x="4845432" y="814012"/>
                    </a:lnTo>
                    <a:lnTo>
                      <a:pt x="4913353" y="670378"/>
                    </a:lnTo>
                    <a:lnTo>
                      <a:pt x="5421305" y="670378"/>
                    </a:lnTo>
                    <a:lnTo>
                      <a:pt x="5485562" y="814012"/>
                    </a:lnTo>
                    <a:lnTo>
                      <a:pt x="5814699" y="814012"/>
                    </a:lnTo>
                    <a:lnTo>
                      <a:pt x="5382169" y="1347"/>
                    </a:lnTo>
                    <a:lnTo>
                      <a:pt x="4971562" y="1434"/>
                    </a:lnTo>
                    <a:lnTo>
                      <a:pt x="4971562" y="1412"/>
                    </a:lnTo>
                    <a:close/>
                    <a:moveTo>
                      <a:pt x="5171109" y="149673"/>
                    </a:moveTo>
                    <a:lnTo>
                      <a:pt x="5357309" y="530350"/>
                    </a:lnTo>
                    <a:lnTo>
                      <a:pt x="4979035" y="530350"/>
                    </a:lnTo>
                    <a:lnTo>
                      <a:pt x="5171109" y="149673"/>
                    </a:lnTo>
                    <a:close/>
                  </a:path>
                </a:pathLst>
              </a:custGeom>
              <a:solidFill>
                <a:srgbClr val="1A1919"/>
              </a:solidFill>
              <a:ln>
                <a:noFill/>
              </a:ln>
              <a:extLst>
                <a:ext uri="{91240B29-F687-4F45-9708-019B960494DF}">
                  <a14:hiddenLine xmlns:a14="http://schemas.microsoft.com/office/drawing/2010/main" w="29051" cap="flat">
                    <a:solidFill>
                      <a:srgbClr val="000000"/>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endParaRPr lang="ja-JP" altLang="en-US"/>
              </a:p>
            </p:txBody>
          </p:sp>
          <p:sp>
            <p:nvSpPr>
              <p:cNvPr id="2334" name="グラフィックス 13"/>
              <p:cNvSpPr>
                <a:spLocks/>
              </p:cNvSpPr>
              <p:nvPr/>
            </p:nvSpPr>
            <p:spPr bwMode="auto">
              <a:xfrm>
                <a:off x="282656" y="0"/>
                <a:ext cx="3257964" cy="2162761"/>
              </a:xfrm>
              <a:custGeom>
                <a:avLst/>
                <a:gdLst>
                  <a:gd name="T0" fmla="*/ 1215598 w 4374493"/>
                  <a:gd name="T1" fmla="*/ 645353 h 2162761"/>
                  <a:gd name="T2" fmla="*/ 1215598 w 4374493"/>
                  <a:gd name="T3" fmla="*/ 449996 h 2162761"/>
                  <a:gd name="T4" fmla="*/ 1273047 w 4374493"/>
                  <a:gd name="T5" fmla="*/ 447042 h 2162761"/>
                  <a:gd name="T6" fmla="*/ 2155100 w 4374493"/>
                  <a:gd name="T7" fmla="*/ 906140 h 2162761"/>
                  <a:gd name="T8" fmla="*/ 1373047 w 4374493"/>
                  <a:gd name="T9" fmla="*/ 1431972 h 2162761"/>
                  <a:gd name="T10" fmla="*/ 1215598 w 4374493"/>
                  <a:gd name="T11" fmla="*/ 1406730 h 2162761"/>
                  <a:gd name="T12" fmla="*/ 1215598 w 4374493"/>
                  <a:gd name="T13" fmla="*/ 814338 h 2162761"/>
                  <a:gd name="T14" fmla="*/ 1589311 w 4374493"/>
                  <a:gd name="T15" fmla="*/ 1139795 h 2162761"/>
                  <a:gd name="T16" fmla="*/ 1866554 w 4374493"/>
                  <a:gd name="T17" fmla="*/ 905293 h 2162761"/>
                  <a:gd name="T18" fmla="*/ 1323025 w 4374493"/>
                  <a:gd name="T19" fmla="*/ 639010 h 2162761"/>
                  <a:gd name="T20" fmla="*/ 1215598 w 4374493"/>
                  <a:gd name="T21" fmla="*/ 645353 h 2162761"/>
                  <a:gd name="T22" fmla="*/ 1215598 w 4374493"/>
                  <a:gd name="T23" fmla="*/ 22 h 2162761"/>
                  <a:gd name="T24" fmla="*/ 1215598 w 4374493"/>
                  <a:gd name="T25" fmla="*/ 291830 h 2162761"/>
                  <a:gd name="T26" fmla="*/ 1273047 w 4374493"/>
                  <a:gd name="T27" fmla="*/ 288397 h 2162761"/>
                  <a:gd name="T28" fmla="*/ 2496288 w 4374493"/>
                  <a:gd name="T29" fmla="*/ 897777 h 2162761"/>
                  <a:gd name="T30" fmla="*/ 1364581 w 4374493"/>
                  <a:gd name="T31" fmla="*/ 1573890 h 2162761"/>
                  <a:gd name="T32" fmla="*/ 1215598 w 4374493"/>
                  <a:gd name="T33" fmla="*/ 1560725 h 2162761"/>
                  <a:gd name="T34" fmla="*/ 1215598 w 4374493"/>
                  <a:gd name="T35" fmla="*/ 1741093 h 2162761"/>
                  <a:gd name="T36" fmla="*/ 1339678 w 4374493"/>
                  <a:gd name="T37" fmla="*/ 1749174 h 2162761"/>
                  <a:gd name="T38" fmla="*/ 2641937 w 4374493"/>
                  <a:gd name="T39" fmla="*/ 1148071 h 2162761"/>
                  <a:gd name="T40" fmla="*/ 3012228 w 4374493"/>
                  <a:gd name="T41" fmla="*/ 1373515 h 2162761"/>
                  <a:gd name="T42" fmla="*/ 1347929 w 4374493"/>
                  <a:gd name="T43" fmla="*/ 1916160 h 2162761"/>
                  <a:gd name="T44" fmla="*/ 1215598 w 4374493"/>
                  <a:gd name="T45" fmla="*/ 1909252 h 2162761"/>
                  <a:gd name="T46" fmla="*/ 1215598 w 4374493"/>
                  <a:gd name="T47" fmla="*/ 2162762 h 2162761"/>
                  <a:gd name="T48" fmla="*/ 3257965 w 4374493"/>
                  <a:gd name="T49" fmla="*/ 2162762 h 2162761"/>
                  <a:gd name="T50" fmla="*/ 3257965 w 4374493"/>
                  <a:gd name="T51" fmla="*/ 0 h 2162761"/>
                  <a:gd name="T52" fmla="*/ 1215619 w 4374493"/>
                  <a:gd name="T53" fmla="*/ 0 h 2162761"/>
                  <a:gd name="T54" fmla="*/ 1215598 w 4374493"/>
                  <a:gd name="T55" fmla="*/ 1406730 h 2162761"/>
                  <a:gd name="T56" fmla="*/ 1215598 w 4374493"/>
                  <a:gd name="T57" fmla="*/ 1560747 h 2162761"/>
                  <a:gd name="T58" fmla="*/ 580644 w 4374493"/>
                  <a:gd name="T59" fmla="*/ 953583 h 2162761"/>
                  <a:gd name="T60" fmla="*/ 1215598 w 4374493"/>
                  <a:gd name="T61" fmla="*/ 645353 h 2162761"/>
                  <a:gd name="T62" fmla="*/ 1215598 w 4374493"/>
                  <a:gd name="T63" fmla="*/ 814338 h 2162761"/>
                  <a:gd name="T64" fmla="*/ 1214818 w 4374493"/>
                  <a:gd name="T65" fmla="*/ 814251 h 2162761"/>
                  <a:gd name="T66" fmla="*/ 844353 w 4374493"/>
                  <a:gd name="T67" fmla="*/ 984126 h 2162761"/>
                  <a:gd name="T68" fmla="*/ 1215598 w 4374493"/>
                  <a:gd name="T69" fmla="*/ 1406730 h 2162761"/>
                  <a:gd name="T70" fmla="*/ 332873 w 4374493"/>
                  <a:gd name="T71" fmla="*/ 931100 h 2162761"/>
                  <a:gd name="T72" fmla="*/ 1215598 w 4374493"/>
                  <a:gd name="T73" fmla="*/ 449974 h 2162761"/>
                  <a:gd name="T74" fmla="*/ 1215598 w 4374493"/>
                  <a:gd name="T75" fmla="*/ 291830 h 2162761"/>
                  <a:gd name="T76" fmla="*/ 0 w 4374493"/>
                  <a:gd name="T77" fmla="*/ 897755 h 2162761"/>
                  <a:gd name="T78" fmla="*/ 1215619 w 4374493"/>
                  <a:gd name="T79" fmla="*/ 1909252 h 2162761"/>
                  <a:gd name="T80" fmla="*/ 1215619 w 4374493"/>
                  <a:gd name="T81" fmla="*/ 1741115 h 2162761"/>
                  <a:gd name="T82" fmla="*/ 332873 w 4374493"/>
                  <a:gd name="T83" fmla="*/ 931100 h 216276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4374493" h="2162761">
                    <a:moveTo>
                      <a:pt x="1632192" y="645353"/>
                    </a:moveTo>
                    <a:lnTo>
                      <a:pt x="1632192" y="449996"/>
                    </a:lnTo>
                    <a:cubicBezTo>
                      <a:pt x="1657876" y="448635"/>
                      <a:pt x="1683594" y="447650"/>
                      <a:pt x="1709330" y="447042"/>
                    </a:cubicBezTo>
                    <a:cubicBezTo>
                      <a:pt x="2424475" y="430250"/>
                      <a:pt x="2893669" y="906140"/>
                      <a:pt x="2893669" y="906140"/>
                    </a:cubicBezTo>
                    <a:cubicBezTo>
                      <a:pt x="2893669" y="906140"/>
                      <a:pt x="2386939" y="1431972"/>
                      <a:pt x="1843601" y="1431972"/>
                    </a:cubicBezTo>
                    <a:cubicBezTo>
                      <a:pt x="1765329" y="1431972"/>
                      <a:pt x="1695315" y="1422566"/>
                      <a:pt x="1632192" y="1406730"/>
                    </a:cubicBezTo>
                    <a:lnTo>
                      <a:pt x="1632192" y="814338"/>
                    </a:lnTo>
                    <a:cubicBezTo>
                      <a:pt x="1910592" y="839450"/>
                      <a:pt x="1966562" y="931339"/>
                      <a:pt x="2133980" y="1139795"/>
                    </a:cubicBezTo>
                    <a:lnTo>
                      <a:pt x="2506236" y="905293"/>
                    </a:lnTo>
                    <a:cubicBezTo>
                      <a:pt x="2506236" y="905293"/>
                      <a:pt x="2234524" y="639010"/>
                      <a:pt x="1776436" y="639010"/>
                    </a:cubicBezTo>
                    <a:cubicBezTo>
                      <a:pt x="1726572" y="639010"/>
                      <a:pt x="1678946" y="641617"/>
                      <a:pt x="1632192" y="645353"/>
                    </a:cubicBezTo>
                    <a:close/>
                    <a:moveTo>
                      <a:pt x="1632192" y="22"/>
                    </a:moveTo>
                    <a:lnTo>
                      <a:pt x="1632192" y="291830"/>
                    </a:lnTo>
                    <a:cubicBezTo>
                      <a:pt x="1657837" y="290309"/>
                      <a:pt x="1683540" y="289092"/>
                      <a:pt x="1709330" y="288397"/>
                    </a:cubicBezTo>
                    <a:cubicBezTo>
                      <a:pt x="2703863" y="263372"/>
                      <a:pt x="3351785" y="897777"/>
                      <a:pt x="3351785" y="897777"/>
                    </a:cubicBezTo>
                    <a:cubicBezTo>
                      <a:pt x="3351785" y="897777"/>
                      <a:pt x="2607536" y="1573890"/>
                      <a:pt x="1832233" y="1573890"/>
                    </a:cubicBezTo>
                    <a:cubicBezTo>
                      <a:pt x="1761201" y="1573890"/>
                      <a:pt x="1694705" y="1569002"/>
                      <a:pt x="1632192" y="1560725"/>
                    </a:cubicBezTo>
                    <a:lnTo>
                      <a:pt x="1632192" y="1741093"/>
                    </a:lnTo>
                    <a:cubicBezTo>
                      <a:pt x="1685633" y="1746176"/>
                      <a:pt x="1740993" y="1749174"/>
                      <a:pt x="1798796" y="1749174"/>
                    </a:cubicBezTo>
                    <a:cubicBezTo>
                      <a:pt x="2520309" y="1749174"/>
                      <a:pt x="3042072" y="1473898"/>
                      <a:pt x="3547349" y="1148071"/>
                    </a:cubicBezTo>
                    <a:cubicBezTo>
                      <a:pt x="3631058" y="1198187"/>
                      <a:pt x="3974034" y="1320097"/>
                      <a:pt x="4044542" y="1373515"/>
                    </a:cubicBezTo>
                    <a:cubicBezTo>
                      <a:pt x="3564125" y="1673990"/>
                      <a:pt x="2444566" y="1916160"/>
                      <a:pt x="1809874" y="1916160"/>
                    </a:cubicBezTo>
                    <a:cubicBezTo>
                      <a:pt x="1750532" y="1915995"/>
                      <a:pt x="1691236" y="1913689"/>
                      <a:pt x="1632192" y="1909252"/>
                    </a:cubicBezTo>
                    <a:lnTo>
                      <a:pt x="1632192" y="2162762"/>
                    </a:lnTo>
                    <a:lnTo>
                      <a:pt x="4374494" y="2162762"/>
                    </a:lnTo>
                    <a:lnTo>
                      <a:pt x="4374494" y="0"/>
                    </a:lnTo>
                    <a:lnTo>
                      <a:pt x="1632221" y="0"/>
                    </a:lnTo>
                    <a:lnTo>
                      <a:pt x="1632192" y="22"/>
                    </a:lnTo>
                    <a:close/>
                    <a:moveTo>
                      <a:pt x="1632192" y="1406730"/>
                    </a:moveTo>
                    <a:lnTo>
                      <a:pt x="1632192" y="1560747"/>
                    </a:lnTo>
                    <a:cubicBezTo>
                      <a:pt x="964847" y="1471834"/>
                      <a:pt x="779635" y="953583"/>
                      <a:pt x="779635" y="953583"/>
                    </a:cubicBezTo>
                    <a:cubicBezTo>
                      <a:pt x="779635" y="953583"/>
                      <a:pt x="1100049" y="688343"/>
                      <a:pt x="1632192" y="645353"/>
                    </a:cubicBezTo>
                    <a:lnTo>
                      <a:pt x="1632192" y="814338"/>
                    </a:lnTo>
                    <a:cubicBezTo>
                      <a:pt x="1631785" y="814338"/>
                      <a:pt x="1631494" y="814251"/>
                      <a:pt x="1631145" y="814251"/>
                    </a:cubicBezTo>
                    <a:cubicBezTo>
                      <a:pt x="1351903" y="789182"/>
                      <a:pt x="1133719" y="984126"/>
                      <a:pt x="1133719" y="984126"/>
                    </a:cubicBezTo>
                    <a:cubicBezTo>
                      <a:pt x="1133719" y="984126"/>
                      <a:pt x="1255953" y="1312277"/>
                      <a:pt x="1632192" y="1406730"/>
                    </a:cubicBezTo>
                    <a:close/>
                    <a:moveTo>
                      <a:pt x="446951" y="931100"/>
                    </a:moveTo>
                    <a:cubicBezTo>
                      <a:pt x="446951" y="931100"/>
                      <a:pt x="842439" y="495050"/>
                      <a:pt x="1632192" y="449974"/>
                    </a:cubicBezTo>
                    <a:lnTo>
                      <a:pt x="1632192" y="291830"/>
                    </a:lnTo>
                    <a:cubicBezTo>
                      <a:pt x="757479" y="344269"/>
                      <a:pt x="0" y="897755"/>
                      <a:pt x="0" y="897755"/>
                    </a:cubicBezTo>
                    <a:cubicBezTo>
                      <a:pt x="0" y="897755"/>
                      <a:pt x="428982" y="1824423"/>
                      <a:pt x="1632221" y="1909252"/>
                    </a:cubicBezTo>
                    <a:lnTo>
                      <a:pt x="1632221" y="1741115"/>
                    </a:lnTo>
                    <a:cubicBezTo>
                      <a:pt x="749251" y="1658089"/>
                      <a:pt x="446951" y="931100"/>
                      <a:pt x="446951" y="931100"/>
                    </a:cubicBezTo>
                    <a:close/>
                  </a:path>
                </a:pathLst>
              </a:custGeom>
              <a:solidFill>
                <a:srgbClr val="76B900"/>
              </a:solidFill>
              <a:ln>
                <a:noFill/>
              </a:ln>
              <a:extLst>
                <a:ext uri="{91240B29-F687-4F45-9708-019B960494DF}">
                  <a14:hiddenLine xmlns:a14="http://schemas.microsoft.com/office/drawing/2010/main" w="29051" cap="flat">
                    <a:solidFill>
                      <a:srgbClr val="000000"/>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endParaRPr lang="ja-JP" altLang="en-US"/>
              </a:p>
            </p:txBody>
          </p:sp>
        </p:grpSp>
        <p:sp>
          <p:nvSpPr>
            <p:cNvPr id="2110" name="Rectangle 245"/>
            <p:cNvSpPr>
              <a:spLocks noChangeArrowheads="1"/>
            </p:cNvSpPr>
            <p:nvPr/>
          </p:nvSpPr>
          <p:spPr bwMode="auto">
            <a:xfrm>
              <a:off x="12867" y="7795"/>
              <a:ext cx="3949" cy="240"/>
            </a:xfrm>
            <a:prstGeom prst="rect">
              <a:avLst/>
            </a:prstGeom>
            <a:solidFill>
              <a:srgbClr val="27272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sp>
          <p:nvSpPr>
            <p:cNvPr id="2111" name="WordArt 246"/>
            <p:cNvSpPr>
              <a:spLocks noChangeArrowheads="1" noChangeShapeType="1" noTextEdit="1"/>
            </p:cNvSpPr>
            <p:nvPr/>
          </p:nvSpPr>
          <p:spPr bwMode="auto">
            <a:xfrm>
              <a:off x="13484" y="7837"/>
              <a:ext cx="2713" cy="156"/>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800" kern="10" spc="0">
                  <a:ln>
                    <a:noFill/>
                  </a:ln>
                  <a:solidFill>
                    <a:srgbClr val="FFFFFF"/>
                  </a:solidFill>
                  <a:effectLst/>
                  <a:latin typeface="ヒラギノ角ゴ4"/>
                  <a:ea typeface="ヒラギノ角ゴ4"/>
                </a:rPr>
                <a:t>ベース仕様（各種カスタマイズ可能）</a:t>
              </a:r>
            </a:p>
          </p:txBody>
        </p:sp>
        <p:sp>
          <p:nvSpPr>
            <p:cNvPr id="2240" name="WordArt 247"/>
            <p:cNvSpPr>
              <a:spLocks noChangeArrowheads="1" noChangeShapeType="1" noTextEdit="1"/>
            </p:cNvSpPr>
            <p:nvPr/>
          </p:nvSpPr>
          <p:spPr bwMode="auto">
            <a:xfrm>
              <a:off x="13484" y="8768"/>
              <a:ext cx="522" cy="240"/>
            </a:xfrm>
            <a:prstGeom prst="rect">
              <a:avLst/>
            </a:prstGeom>
            <a:extLst>
              <a:ext uri="{91240B29-F687-4F45-9708-019B960494DF}">
                <a14:hiddenLine xmlns:a14="http://schemas.microsoft.com/office/drawing/2010/main" w="152400">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en-US" altLang="ja-JP" sz="3600" kern="10" spc="0">
                  <a:ln>
                    <a:noFill/>
                  </a:ln>
                  <a:solidFill>
                    <a:srgbClr val="4B4B4B"/>
                  </a:solidFill>
                  <a:effectLst/>
                  <a:latin typeface="ヒラギノ角ゴ2"/>
                  <a:ea typeface="ヒラギノ角ゴ2"/>
                </a:rPr>
                <a:t>128</a:t>
              </a:r>
              <a:endParaRPr lang="ja-JP" altLang="en-US" sz="3600" kern="10" spc="0">
                <a:ln>
                  <a:noFill/>
                </a:ln>
                <a:solidFill>
                  <a:srgbClr val="4B4B4B"/>
                </a:solidFill>
                <a:effectLst/>
                <a:latin typeface="ヒラギノ角ゴ2"/>
                <a:ea typeface="ヒラギノ角ゴ2"/>
              </a:endParaRPr>
            </a:p>
          </p:txBody>
        </p:sp>
        <p:sp>
          <p:nvSpPr>
            <p:cNvPr id="2241" name="WordArt 248"/>
            <p:cNvSpPr>
              <a:spLocks noChangeArrowheads="1" noChangeShapeType="1" noTextEdit="1"/>
            </p:cNvSpPr>
            <p:nvPr/>
          </p:nvSpPr>
          <p:spPr bwMode="auto">
            <a:xfrm>
              <a:off x="13407" y="9048"/>
              <a:ext cx="1044" cy="122"/>
            </a:xfrm>
            <a:prstGeom prst="rect">
              <a:avLst/>
            </a:prstGeom>
            <a:extLst>
              <a:ext uri="{91240B29-F687-4F45-9708-019B960494DF}">
                <a14:hiddenLine xmlns:a14="http://schemas.microsoft.com/office/drawing/2010/main" w="152400">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en-US" altLang="ja-JP" sz="3600" kern="10" spc="0">
                  <a:ln>
                    <a:noFill/>
                  </a:ln>
                  <a:solidFill>
                    <a:srgbClr val="000000"/>
                  </a:solidFill>
                  <a:effectLst/>
                  <a:latin typeface="ヒラギノ角ゴ2"/>
                  <a:ea typeface="ヒラギノ角ゴ2"/>
                </a:rPr>
                <a:t>DDR5</a:t>
              </a:r>
              <a:r>
                <a:rPr lang="ja-JP" altLang="en-US" sz="3600" kern="10" spc="0">
                  <a:ln>
                    <a:noFill/>
                  </a:ln>
                  <a:solidFill>
                    <a:srgbClr val="000000"/>
                  </a:solidFill>
                  <a:effectLst/>
                  <a:latin typeface="ヒラギノ角ゴ2"/>
                  <a:ea typeface="ヒラギノ角ゴ2"/>
                </a:rPr>
                <a:t>（</a:t>
              </a:r>
              <a:r>
                <a:rPr lang="en-US" altLang="ja-JP" sz="3600" kern="10" spc="0">
                  <a:ln>
                    <a:noFill/>
                  </a:ln>
                  <a:solidFill>
                    <a:srgbClr val="000000"/>
                  </a:solidFill>
                  <a:effectLst/>
                  <a:latin typeface="ヒラギノ角ゴ2"/>
                  <a:ea typeface="ヒラギノ角ゴ2"/>
                </a:rPr>
                <a:t>32GB×4</a:t>
              </a:r>
              <a:r>
                <a:rPr lang="ja-JP" altLang="en-US" sz="3600" kern="10" spc="0">
                  <a:ln>
                    <a:noFill/>
                  </a:ln>
                  <a:solidFill>
                    <a:srgbClr val="000000"/>
                  </a:solidFill>
                  <a:effectLst/>
                  <a:latin typeface="ヒラギノ角ゴ2"/>
                  <a:ea typeface="ヒラギノ角ゴ2"/>
                </a:rPr>
                <a:t>）</a:t>
              </a:r>
            </a:p>
          </p:txBody>
        </p:sp>
        <p:cxnSp>
          <p:nvCxnSpPr>
            <p:cNvPr id="2297" name="AutoShape 249"/>
            <p:cNvCxnSpPr>
              <a:cxnSpLocks noChangeShapeType="1"/>
            </p:cNvCxnSpPr>
            <p:nvPr/>
          </p:nvCxnSpPr>
          <p:spPr bwMode="auto">
            <a:xfrm>
              <a:off x="12871" y="8649"/>
              <a:ext cx="1879"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2298" name="AutoShape 250"/>
            <p:cNvCxnSpPr>
              <a:cxnSpLocks noChangeShapeType="1"/>
            </p:cNvCxnSpPr>
            <p:nvPr/>
          </p:nvCxnSpPr>
          <p:spPr bwMode="auto">
            <a:xfrm>
              <a:off x="12871" y="9239"/>
              <a:ext cx="1879"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2299" name="AutoShape 251"/>
            <p:cNvCxnSpPr>
              <a:cxnSpLocks noChangeShapeType="1"/>
            </p:cNvCxnSpPr>
            <p:nvPr/>
          </p:nvCxnSpPr>
          <p:spPr bwMode="auto">
            <a:xfrm>
              <a:off x="14951" y="8648"/>
              <a:ext cx="1879"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2300" name="AutoShape 252"/>
            <p:cNvCxnSpPr>
              <a:cxnSpLocks noChangeShapeType="1"/>
            </p:cNvCxnSpPr>
            <p:nvPr/>
          </p:nvCxnSpPr>
          <p:spPr bwMode="auto">
            <a:xfrm>
              <a:off x="14951" y="9244"/>
              <a:ext cx="1879"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2242" name="WordArt 253"/>
            <p:cNvSpPr>
              <a:spLocks noChangeArrowheads="1" noChangeShapeType="1" noTextEdit="1"/>
            </p:cNvSpPr>
            <p:nvPr/>
          </p:nvSpPr>
          <p:spPr bwMode="auto">
            <a:xfrm>
              <a:off x="14059" y="8857"/>
              <a:ext cx="242" cy="129"/>
            </a:xfrm>
            <a:prstGeom prst="rect">
              <a:avLst/>
            </a:prstGeom>
            <a:extLst>
              <a:ext uri="{91240B29-F687-4F45-9708-019B960494DF}">
                <a14:hiddenLine xmlns:a14="http://schemas.microsoft.com/office/drawing/2010/main" w="152400">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en-US" altLang="ja-JP" sz="3600" kern="10" spc="0">
                  <a:ln>
                    <a:noFill/>
                  </a:ln>
                  <a:solidFill>
                    <a:srgbClr val="4B4B4B"/>
                  </a:solidFill>
                  <a:effectLst/>
                  <a:latin typeface="ヒラギノ角ゴ2"/>
                  <a:ea typeface="ヒラギノ角ゴ2"/>
                </a:rPr>
                <a:t>GB</a:t>
              </a:r>
              <a:endParaRPr lang="ja-JP" altLang="en-US" sz="3600" kern="10" spc="0">
                <a:ln>
                  <a:noFill/>
                </a:ln>
                <a:solidFill>
                  <a:srgbClr val="4B4B4B"/>
                </a:solidFill>
                <a:effectLst/>
                <a:latin typeface="ヒラギノ角ゴ2"/>
                <a:ea typeface="ヒラギノ角ゴ2"/>
              </a:endParaRPr>
            </a:p>
          </p:txBody>
        </p:sp>
        <p:sp>
          <p:nvSpPr>
            <p:cNvPr id="2243" name="WordArt 254"/>
            <p:cNvSpPr>
              <a:spLocks noChangeArrowheads="1" noChangeShapeType="1" noTextEdit="1"/>
            </p:cNvSpPr>
            <p:nvPr/>
          </p:nvSpPr>
          <p:spPr bwMode="auto">
            <a:xfrm>
              <a:off x="15610" y="8768"/>
              <a:ext cx="859" cy="383"/>
            </a:xfrm>
            <a:prstGeom prst="rect">
              <a:avLst/>
            </a:prstGeom>
            <a:extLst>
              <a:ext uri="{91240B29-F687-4F45-9708-019B960494DF}">
                <a14:hiddenLine xmlns:a14="http://schemas.microsoft.com/office/drawing/2010/main" w="152400">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en-US" altLang="ja-JP" sz="1000" kern="10" spc="0">
                  <a:ln>
                    <a:noFill/>
                  </a:ln>
                  <a:solidFill>
                    <a:srgbClr val="000000"/>
                  </a:solidFill>
                  <a:effectLst/>
                  <a:latin typeface="ヒラギノ角ゴ2"/>
                  <a:ea typeface="ヒラギノ角ゴ2"/>
                </a:rPr>
                <a:t>NVIDIA</a:t>
              </a:r>
            </a:p>
            <a:p>
              <a:pPr algn="l" rtl="0">
                <a:buNone/>
              </a:pPr>
              <a:r>
                <a:rPr lang="en-US" altLang="ja-JP" sz="1000" kern="10" spc="0">
                  <a:ln>
                    <a:noFill/>
                  </a:ln>
                  <a:solidFill>
                    <a:srgbClr val="000000"/>
                  </a:solidFill>
                  <a:effectLst/>
                  <a:latin typeface="ヒラギノ角ゴ2"/>
                  <a:ea typeface="ヒラギノ角ゴ2"/>
                </a:rPr>
                <a:t>RTX4090</a:t>
              </a:r>
            </a:p>
            <a:p>
              <a:pPr algn="l" rtl="0">
                <a:buNone/>
              </a:pPr>
              <a:r>
                <a:rPr lang="en-US" altLang="ja-JP" sz="1000" kern="10" spc="0">
                  <a:ln>
                    <a:noFill/>
                  </a:ln>
                  <a:solidFill>
                    <a:srgbClr val="000000"/>
                  </a:solidFill>
                  <a:effectLst/>
                  <a:latin typeface="ヒラギノ角ゴ2"/>
                  <a:ea typeface="ヒラギノ角ゴ2"/>
                </a:rPr>
                <a:t>24GB GDDR6X</a:t>
              </a:r>
              <a:endParaRPr lang="ja-JP" altLang="en-US" sz="1000" kern="10" spc="0">
                <a:ln>
                  <a:noFill/>
                </a:ln>
                <a:solidFill>
                  <a:srgbClr val="000000"/>
                </a:solidFill>
                <a:effectLst/>
                <a:latin typeface="ヒラギノ角ゴ2"/>
                <a:ea typeface="ヒラギノ角ゴ2"/>
              </a:endParaRPr>
            </a:p>
          </p:txBody>
        </p:sp>
        <p:pic>
          <p:nvPicPr>
            <p:cNvPr id="2303" name="Picture 255"/>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2943" y="8751"/>
              <a:ext cx="316" cy="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04" name="Picture 256"/>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2943" y="8165"/>
              <a:ext cx="316" cy="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05" name="Picture 257"/>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5034" y="8801"/>
              <a:ext cx="418" cy="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44" name="WordArt 258"/>
            <p:cNvSpPr>
              <a:spLocks noChangeArrowheads="1" noChangeShapeType="1" noTextEdit="1"/>
            </p:cNvSpPr>
            <p:nvPr/>
          </p:nvSpPr>
          <p:spPr bwMode="auto">
            <a:xfrm>
              <a:off x="12965" y="8522"/>
              <a:ext cx="273" cy="100"/>
            </a:xfrm>
            <a:prstGeom prst="rect">
              <a:avLst/>
            </a:prstGeom>
            <a:extLst>
              <a:ext uri="{91240B29-F687-4F45-9708-019B960494DF}">
                <a14:hiddenLine xmlns:a14="http://schemas.microsoft.com/office/drawing/2010/main" w="5715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US" altLang="ja-JP" sz="900" kern="10" spc="0">
                  <a:ln>
                    <a:noFill/>
                  </a:ln>
                  <a:solidFill>
                    <a:srgbClr val="4B4B4B"/>
                  </a:solidFill>
                  <a:effectLst/>
                  <a:latin typeface="ヒラギノ角ゴ2"/>
                  <a:ea typeface="ヒラギノ角ゴ2"/>
                </a:rPr>
                <a:t>CPU</a:t>
              </a:r>
              <a:endParaRPr lang="ja-JP" altLang="en-US" sz="900" kern="10" spc="0">
                <a:ln>
                  <a:noFill/>
                </a:ln>
                <a:solidFill>
                  <a:srgbClr val="4B4B4B"/>
                </a:solidFill>
                <a:effectLst/>
                <a:latin typeface="ヒラギノ角ゴ2"/>
                <a:ea typeface="ヒラギノ角ゴ2"/>
              </a:endParaRPr>
            </a:p>
          </p:txBody>
        </p:sp>
        <p:sp>
          <p:nvSpPr>
            <p:cNvPr id="2245" name="WordArt 259"/>
            <p:cNvSpPr>
              <a:spLocks noChangeArrowheads="1" noChangeShapeType="1" noTextEdit="1"/>
            </p:cNvSpPr>
            <p:nvPr/>
          </p:nvSpPr>
          <p:spPr bwMode="auto">
            <a:xfrm>
              <a:off x="12943" y="9117"/>
              <a:ext cx="319" cy="99"/>
            </a:xfrm>
            <a:prstGeom prst="rect">
              <a:avLst/>
            </a:prstGeom>
            <a:extLst>
              <a:ext uri="{91240B29-F687-4F45-9708-019B960494DF}">
                <a14:hiddenLine xmlns:a14="http://schemas.microsoft.com/office/drawing/2010/main" w="5715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ja-JP" altLang="en-US" sz="900" kern="10" spc="0">
                  <a:ln>
                    <a:noFill/>
                  </a:ln>
                  <a:solidFill>
                    <a:srgbClr val="4B4B4B"/>
                  </a:solidFill>
                  <a:effectLst/>
                  <a:latin typeface="ヒラギノ角ゴ2"/>
                  <a:ea typeface="ヒラギノ角ゴ2"/>
                </a:rPr>
                <a:t>メモリ</a:t>
              </a:r>
            </a:p>
          </p:txBody>
        </p:sp>
        <p:sp>
          <p:nvSpPr>
            <p:cNvPr id="2246" name="WordArt 260"/>
            <p:cNvSpPr>
              <a:spLocks noChangeArrowheads="1" noChangeShapeType="1" noTextEdit="1"/>
            </p:cNvSpPr>
            <p:nvPr/>
          </p:nvSpPr>
          <p:spPr bwMode="auto">
            <a:xfrm>
              <a:off x="14994" y="8534"/>
              <a:ext cx="448" cy="81"/>
            </a:xfrm>
            <a:prstGeom prst="rect">
              <a:avLst/>
            </a:prstGeom>
            <a:extLst>
              <a:ext uri="{91240B29-F687-4F45-9708-019B960494DF}">
                <a14:hiddenLine xmlns:a14="http://schemas.microsoft.com/office/drawing/2010/main" w="5715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ja-JP" altLang="en-US" sz="900" kern="10" spc="0">
                  <a:ln>
                    <a:noFill/>
                  </a:ln>
                  <a:solidFill>
                    <a:srgbClr val="4B4B4B"/>
                  </a:solidFill>
                  <a:effectLst/>
                  <a:latin typeface="ヒラギノ角ゴ2"/>
                  <a:ea typeface="ヒラギノ角ゴ2"/>
                </a:rPr>
                <a:t>ストレージ</a:t>
              </a:r>
            </a:p>
          </p:txBody>
        </p:sp>
        <p:sp>
          <p:nvSpPr>
            <p:cNvPr id="2248" name="WordArt 261"/>
            <p:cNvSpPr>
              <a:spLocks noChangeArrowheads="1" noChangeShapeType="1" noTextEdit="1"/>
            </p:cNvSpPr>
            <p:nvPr/>
          </p:nvSpPr>
          <p:spPr bwMode="auto">
            <a:xfrm>
              <a:off x="14951" y="9138"/>
              <a:ext cx="612" cy="86"/>
            </a:xfrm>
            <a:prstGeom prst="rect">
              <a:avLst/>
            </a:prstGeom>
            <a:extLst>
              <a:ext uri="{91240B29-F687-4F45-9708-019B960494DF}">
                <a14:hiddenLine xmlns:a14="http://schemas.microsoft.com/office/drawing/2010/main" w="5715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ja-JP" altLang="en-US" sz="900" kern="10" spc="0">
                  <a:ln>
                    <a:noFill/>
                  </a:ln>
                  <a:solidFill>
                    <a:srgbClr val="4B4B4B"/>
                  </a:solidFill>
                  <a:effectLst/>
                  <a:latin typeface="ヒラギノ角ゴ2"/>
                  <a:ea typeface="ヒラギノ角ゴ2"/>
                </a:rPr>
                <a:t>グラフィックス</a:t>
              </a:r>
            </a:p>
          </p:txBody>
        </p:sp>
        <p:sp>
          <p:nvSpPr>
            <p:cNvPr id="2249" name="WordArt 262"/>
            <p:cNvSpPr>
              <a:spLocks noChangeArrowheads="1" noChangeShapeType="1" noTextEdit="1"/>
            </p:cNvSpPr>
            <p:nvPr/>
          </p:nvSpPr>
          <p:spPr bwMode="auto">
            <a:xfrm>
              <a:off x="15563" y="8205"/>
              <a:ext cx="990" cy="335"/>
            </a:xfrm>
            <a:prstGeom prst="rect">
              <a:avLst/>
            </a:prstGeom>
            <a:extLst>
              <a:ext uri="{91240B29-F687-4F45-9708-019B960494DF}">
                <a14:hiddenLine xmlns:a14="http://schemas.microsoft.com/office/drawing/2010/main" w="152400">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US" altLang="ja-JP" sz="3600" kern="10" spc="0">
                  <a:ln>
                    <a:noFill/>
                  </a:ln>
                  <a:solidFill>
                    <a:srgbClr val="4B4B4B"/>
                  </a:solidFill>
                  <a:effectLst/>
                  <a:latin typeface="ヒラギノ角ゴ2"/>
                  <a:ea typeface="ヒラギノ角ゴ2"/>
                </a:rPr>
                <a:t>4TB</a:t>
              </a:r>
            </a:p>
            <a:p>
              <a:pPr algn="ctr" rtl="0">
                <a:buNone/>
              </a:pPr>
              <a:r>
                <a:rPr lang="en-US" altLang="ja-JP" sz="3600" kern="10" spc="0">
                  <a:ln>
                    <a:noFill/>
                  </a:ln>
                  <a:solidFill>
                    <a:srgbClr val="4B4B4B"/>
                  </a:solidFill>
                  <a:effectLst/>
                  <a:latin typeface="ヒラギノ角ゴ2"/>
                  <a:ea typeface="ヒラギノ角ゴ2"/>
                </a:rPr>
                <a:t>NVMe SSD</a:t>
              </a:r>
              <a:endParaRPr lang="ja-JP" altLang="en-US" sz="3600" kern="10" spc="0">
                <a:ln>
                  <a:noFill/>
                </a:ln>
                <a:solidFill>
                  <a:srgbClr val="4B4B4B"/>
                </a:solidFill>
                <a:effectLst/>
                <a:latin typeface="ヒラギノ角ゴ2"/>
                <a:ea typeface="ヒラギノ角ゴ2"/>
              </a:endParaRPr>
            </a:p>
          </p:txBody>
        </p:sp>
        <p:sp>
          <p:nvSpPr>
            <p:cNvPr id="2252" name="WordArt 263"/>
            <p:cNvSpPr>
              <a:spLocks noChangeArrowheads="1" noChangeShapeType="1" noTextEdit="1"/>
            </p:cNvSpPr>
            <p:nvPr/>
          </p:nvSpPr>
          <p:spPr bwMode="auto">
            <a:xfrm>
              <a:off x="13353" y="8481"/>
              <a:ext cx="1248" cy="116"/>
            </a:xfrm>
            <a:prstGeom prst="rect">
              <a:avLst/>
            </a:prstGeom>
            <a:extLst>
              <a:ext uri="{91240B29-F687-4F45-9708-019B960494DF}">
                <a14:hiddenLine xmlns:a14="http://schemas.microsoft.com/office/drawing/2010/main" w="152400">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en-US" altLang="ja-JP" sz="3600" kern="10" spc="0">
                  <a:ln>
                    <a:noFill/>
                  </a:ln>
                  <a:solidFill>
                    <a:srgbClr val="000000"/>
                  </a:solidFill>
                  <a:effectLst/>
                  <a:latin typeface="ヒラギノ角ゴ2"/>
                  <a:ea typeface="ヒラギノ角ゴ2"/>
                </a:rPr>
                <a:t>7975X</a:t>
              </a:r>
              <a:r>
                <a:rPr lang="ja-JP" altLang="en-US" sz="3600" kern="10" spc="0">
                  <a:ln>
                    <a:noFill/>
                  </a:ln>
                  <a:solidFill>
                    <a:srgbClr val="000000"/>
                  </a:solidFill>
                  <a:effectLst/>
                  <a:latin typeface="ヒラギノ角ゴ2"/>
                  <a:ea typeface="ヒラギノ角ゴ2"/>
                </a:rPr>
                <a:t>（</a:t>
              </a:r>
              <a:r>
                <a:rPr lang="en-US" altLang="ja-JP" sz="3600" kern="10" spc="0">
                  <a:ln>
                    <a:noFill/>
                  </a:ln>
                  <a:solidFill>
                    <a:srgbClr val="000000"/>
                  </a:solidFill>
                  <a:effectLst/>
                  <a:latin typeface="ヒラギノ角ゴ2"/>
                  <a:ea typeface="ヒラギノ角ゴ2"/>
                </a:rPr>
                <a:t>32</a:t>
              </a:r>
              <a:r>
                <a:rPr lang="ja-JP" altLang="en-US" sz="3600" kern="10" spc="0">
                  <a:ln>
                    <a:noFill/>
                  </a:ln>
                  <a:solidFill>
                    <a:srgbClr val="000000"/>
                  </a:solidFill>
                  <a:effectLst/>
                  <a:latin typeface="ヒラギノ角ゴ2"/>
                  <a:ea typeface="ヒラギノ角ゴ2"/>
                </a:rPr>
                <a:t>コア</a:t>
              </a:r>
              <a:r>
                <a:rPr lang="en-US" altLang="ja-JP" sz="3600" kern="10" spc="0">
                  <a:ln>
                    <a:noFill/>
                  </a:ln>
                  <a:solidFill>
                    <a:srgbClr val="000000"/>
                  </a:solidFill>
                  <a:effectLst/>
                  <a:latin typeface="ヒラギノ角ゴ2"/>
                  <a:ea typeface="ヒラギノ角ゴ2"/>
                </a:rPr>
                <a:t>/64</a:t>
              </a:r>
              <a:r>
                <a:rPr lang="ja-JP" altLang="en-US" sz="3600" kern="10" spc="0">
                  <a:ln>
                    <a:noFill/>
                  </a:ln>
                  <a:solidFill>
                    <a:srgbClr val="000000"/>
                  </a:solidFill>
                  <a:effectLst/>
                  <a:latin typeface="ヒラギノ角ゴ2"/>
                  <a:ea typeface="ヒラギノ角ゴ2"/>
                </a:rPr>
                <a:t>スレッド）</a:t>
              </a:r>
            </a:p>
          </p:txBody>
        </p:sp>
        <p:sp>
          <p:nvSpPr>
            <p:cNvPr id="2253" name="WordArt 264"/>
            <p:cNvSpPr>
              <a:spLocks noChangeArrowheads="1" noChangeShapeType="1" noTextEdit="1"/>
            </p:cNvSpPr>
            <p:nvPr/>
          </p:nvSpPr>
          <p:spPr bwMode="auto">
            <a:xfrm>
              <a:off x="13353" y="8155"/>
              <a:ext cx="1248" cy="316"/>
            </a:xfrm>
            <a:prstGeom prst="rect">
              <a:avLst/>
            </a:prstGeom>
            <a:extLst>
              <a:ext uri="{91240B29-F687-4F45-9708-019B960494DF}">
                <a14:hiddenLine xmlns:a14="http://schemas.microsoft.com/office/drawing/2010/main" w="152400">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US" altLang="ja-JP" sz="3600" kern="10" spc="0">
                  <a:ln>
                    <a:noFill/>
                  </a:ln>
                  <a:solidFill>
                    <a:srgbClr val="4B4B4B"/>
                  </a:solidFill>
                  <a:effectLst/>
                  <a:latin typeface="ヒラギノ角ゴ2"/>
                  <a:ea typeface="ヒラギノ角ゴ2"/>
                </a:rPr>
                <a:t>AMD</a:t>
              </a:r>
            </a:p>
            <a:p>
              <a:pPr algn="ctr" rtl="0">
                <a:buNone/>
              </a:pPr>
              <a:r>
                <a:rPr lang="en-US" altLang="ja-JP" sz="3600" kern="10" spc="0">
                  <a:ln>
                    <a:noFill/>
                  </a:ln>
                  <a:solidFill>
                    <a:srgbClr val="4B4B4B"/>
                  </a:solidFill>
                  <a:effectLst/>
                  <a:latin typeface="ヒラギノ角ゴ2"/>
                  <a:ea typeface="ヒラギノ角ゴ2"/>
                </a:rPr>
                <a:t>Threadripper Pro</a:t>
              </a:r>
              <a:endParaRPr lang="ja-JP" altLang="en-US" sz="3600" kern="10" spc="0">
                <a:ln>
                  <a:noFill/>
                </a:ln>
                <a:solidFill>
                  <a:srgbClr val="4B4B4B"/>
                </a:solidFill>
                <a:effectLst/>
                <a:latin typeface="ヒラギノ角ゴ2"/>
                <a:ea typeface="ヒラギノ角ゴ2"/>
              </a:endParaRPr>
            </a:p>
          </p:txBody>
        </p:sp>
        <p:pic>
          <p:nvPicPr>
            <p:cNvPr id="2313" name="Picture 265"/>
            <p:cNvPicPr>
              <a:picLocks noChangeAspect="1" noChangeArrowheads="1"/>
            </p:cNvPicPr>
            <p:nvPr/>
          </p:nvPicPr>
          <p:blipFill>
            <a:blip r:embed="rId12" cstate="print">
              <a:extLst>
                <a:ext uri="{28A0092B-C50C-407E-A947-70E740481C1C}">
                  <a14:useLocalDpi xmlns:a14="http://schemas.microsoft.com/office/drawing/2010/main" val="0"/>
                </a:ext>
              </a:extLst>
            </a:blip>
            <a:srcRect l="24466" t="20079" r="23959" b="26802"/>
            <a:stretch>
              <a:fillRect/>
            </a:stretch>
          </p:blipFill>
          <p:spPr bwMode="auto">
            <a:xfrm>
              <a:off x="15136" y="8233"/>
              <a:ext cx="207" cy="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4" name="WordArt 266"/>
            <p:cNvSpPr>
              <a:spLocks noChangeArrowheads="1" noChangeShapeType="1" noTextEdit="1"/>
            </p:cNvSpPr>
            <p:nvPr/>
          </p:nvSpPr>
          <p:spPr bwMode="auto">
            <a:xfrm>
              <a:off x="15072" y="9347"/>
              <a:ext cx="1790" cy="299"/>
            </a:xfrm>
            <a:prstGeom prst="rect">
              <a:avLst/>
            </a:prstGeom>
            <a:extLs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4B4B4B"/>
                  </a:solidFill>
                  <a:effectLst/>
                  <a:latin typeface="ヒラギノ角ゴ2"/>
                  <a:ea typeface="ヒラギノ角ゴ2"/>
                </a:rPr>
                <a:t>■</a:t>
              </a:r>
              <a:r>
                <a:rPr lang="en-US" altLang="ja-JP" sz="1000" kern="10" spc="0">
                  <a:ln>
                    <a:noFill/>
                  </a:ln>
                  <a:solidFill>
                    <a:srgbClr val="4B4B4B"/>
                  </a:solidFill>
                  <a:effectLst/>
                  <a:latin typeface="ヒラギノ角ゴ2"/>
                  <a:ea typeface="ヒラギノ角ゴ2"/>
                </a:rPr>
                <a:t>LAN 10</a:t>
              </a:r>
              <a:r>
                <a:rPr lang="ja-JP" altLang="en-US" sz="1000" kern="10" spc="0">
                  <a:ln>
                    <a:noFill/>
                  </a:ln>
                  <a:solidFill>
                    <a:srgbClr val="4B4B4B"/>
                  </a:solidFill>
                  <a:effectLst/>
                  <a:latin typeface="ヒラギノ角ゴ2"/>
                  <a:ea typeface="ヒラギノ角ゴ2"/>
                </a:rPr>
                <a:t>ギガビット</a:t>
              </a:r>
            </a:p>
            <a:p>
              <a:pPr algn="l" rtl="0">
                <a:buNone/>
              </a:pPr>
              <a:r>
                <a:rPr lang="ja-JP" altLang="en-US" sz="1000" kern="10" spc="0">
                  <a:ln>
                    <a:noFill/>
                  </a:ln>
                  <a:solidFill>
                    <a:srgbClr val="4B4B4B"/>
                  </a:solidFill>
                  <a:effectLst/>
                  <a:latin typeface="ヒラギノ角ゴ2"/>
                  <a:ea typeface="ヒラギノ角ゴ2"/>
                </a:rPr>
                <a:t>■サイズ </a:t>
              </a:r>
              <a:r>
                <a:rPr lang="en-US" altLang="ja-JP" sz="1000" kern="10" spc="0">
                  <a:ln>
                    <a:noFill/>
                  </a:ln>
                  <a:solidFill>
                    <a:srgbClr val="4B4B4B"/>
                  </a:solidFill>
                  <a:effectLst/>
                  <a:latin typeface="ヒラギノ角ゴ2"/>
                  <a:ea typeface="ヒラギノ角ゴ2"/>
                </a:rPr>
                <a:t>175(W)×435(H)×630(D) mm</a:t>
              </a:r>
            </a:p>
            <a:p>
              <a:pPr algn="l" rtl="0">
                <a:buNone/>
              </a:pPr>
              <a:r>
                <a:rPr lang="en-US" altLang="ja-JP" sz="1000" kern="10" spc="0">
                  <a:ln>
                    <a:noFill/>
                  </a:ln>
                  <a:solidFill>
                    <a:srgbClr val="4B4B4B"/>
                  </a:solidFill>
                  <a:effectLst/>
                  <a:latin typeface="ヒラギノ角ゴ2"/>
                  <a:ea typeface="ヒラギノ角ゴ2"/>
                </a:rPr>
                <a:t>■ 3</a:t>
              </a:r>
              <a:r>
                <a:rPr lang="ja-JP" altLang="en-US" sz="1000" kern="10" spc="0">
                  <a:ln>
                    <a:noFill/>
                  </a:ln>
                  <a:solidFill>
                    <a:srgbClr val="4B4B4B"/>
                  </a:solidFill>
                  <a:effectLst/>
                  <a:latin typeface="ヒラギノ角ゴ2"/>
                  <a:ea typeface="ヒラギノ角ゴ2"/>
                </a:rPr>
                <a:t>年間センドバック方式ハードウェア仕様</a:t>
              </a:r>
            </a:p>
          </p:txBody>
        </p:sp>
        <p:sp>
          <p:nvSpPr>
            <p:cNvPr id="2255" name="WordArt 267"/>
            <p:cNvSpPr>
              <a:spLocks noChangeArrowheads="1" noChangeShapeType="1" noTextEdit="1"/>
            </p:cNvSpPr>
            <p:nvPr/>
          </p:nvSpPr>
          <p:spPr bwMode="auto">
            <a:xfrm>
              <a:off x="12931" y="9347"/>
              <a:ext cx="2103" cy="456"/>
            </a:xfrm>
            <a:prstGeom prst="rect">
              <a:avLst/>
            </a:prstGeom>
            <a:extLs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en-US" altLang="ja-JP" sz="1000" kern="10" spc="0">
                  <a:ln>
                    <a:noFill/>
                  </a:ln>
                  <a:solidFill>
                    <a:srgbClr val="4B4B4B"/>
                  </a:solidFill>
                  <a:effectLst/>
                  <a:latin typeface="ヒラギノ角ゴ2"/>
                  <a:ea typeface="ヒラギノ角ゴ2"/>
                </a:rPr>
                <a:t>■OS: Windows 11 Pro</a:t>
              </a:r>
            </a:p>
            <a:p>
              <a:pPr algn="l" rtl="0">
                <a:buNone/>
              </a:pPr>
              <a:r>
                <a:rPr lang="en-US" altLang="ja-JP" sz="1000" kern="10" spc="0">
                  <a:ln>
                    <a:noFill/>
                  </a:ln>
                  <a:solidFill>
                    <a:srgbClr val="4B4B4B"/>
                  </a:solidFill>
                  <a:effectLst/>
                  <a:latin typeface="ヒラギノ角ゴ2"/>
                  <a:ea typeface="ヒラギノ角ゴ2"/>
                </a:rPr>
                <a:t>■</a:t>
              </a:r>
              <a:r>
                <a:rPr lang="ja-JP" altLang="en-US" sz="1000" kern="10" spc="0">
                  <a:ln>
                    <a:noFill/>
                  </a:ln>
                  <a:solidFill>
                    <a:srgbClr val="4B4B4B"/>
                  </a:solidFill>
                  <a:effectLst/>
                  <a:latin typeface="ヒラギノ角ゴ2"/>
                  <a:ea typeface="ヒラギノ角ゴ2"/>
                </a:rPr>
                <a:t>光学ドライブ</a:t>
              </a:r>
              <a:r>
                <a:rPr lang="en-US" altLang="ja-JP" sz="1000" kern="10" spc="0">
                  <a:ln>
                    <a:noFill/>
                  </a:ln>
                  <a:solidFill>
                    <a:srgbClr val="4B4B4B"/>
                  </a:solidFill>
                  <a:effectLst/>
                  <a:latin typeface="ヒラギノ角ゴ2"/>
                  <a:ea typeface="ヒラギノ角ゴ2"/>
                </a:rPr>
                <a:t>: </a:t>
              </a:r>
              <a:r>
                <a:rPr lang="ja-JP" altLang="en-US" sz="1000" kern="10" spc="0">
                  <a:ln>
                    <a:noFill/>
                  </a:ln>
                  <a:solidFill>
                    <a:srgbClr val="4B4B4B"/>
                  </a:solidFill>
                  <a:effectLst/>
                  <a:latin typeface="ヒラギノ角ゴ2"/>
                  <a:ea typeface="ヒラギノ角ゴ2"/>
                </a:rPr>
                <a:t>非搭載</a:t>
              </a:r>
            </a:p>
            <a:p>
              <a:pPr algn="l" rtl="0">
                <a:buNone/>
              </a:pPr>
              <a:r>
                <a:rPr lang="ja-JP" altLang="en-US" sz="1000" kern="10" spc="0">
                  <a:ln>
                    <a:noFill/>
                  </a:ln>
                  <a:solidFill>
                    <a:srgbClr val="4B4B4B"/>
                  </a:solidFill>
                  <a:effectLst/>
                  <a:latin typeface="ヒラギノ角ゴ2"/>
                  <a:ea typeface="ヒラギノ角ゴ2"/>
                </a:rPr>
                <a:t>■チップセット </a:t>
              </a:r>
              <a:r>
                <a:rPr lang="en-US" altLang="ja-JP" sz="1000" kern="10" spc="0">
                  <a:ln>
                    <a:noFill/>
                  </a:ln>
                  <a:solidFill>
                    <a:srgbClr val="4B4B4B"/>
                  </a:solidFill>
                  <a:effectLst/>
                  <a:latin typeface="ヒラギノ角ゴ2"/>
                  <a:ea typeface="ヒラギノ角ゴ2"/>
                </a:rPr>
                <a:t>AMD WRX90</a:t>
              </a:r>
            </a:p>
            <a:p>
              <a:pPr algn="l" rtl="0">
                <a:buNone/>
              </a:pPr>
              <a:r>
                <a:rPr lang="en-US" altLang="ja-JP" sz="1000" kern="10" spc="0">
                  <a:ln>
                    <a:noFill/>
                  </a:ln>
                  <a:solidFill>
                    <a:srgbClr val="4B4B4B"/>
                  </a:solidFill>
                  <a:effectLst/>
                  <a:latin typeface="ヒラギノ角ゴ2"/>
                  <a:ea typeface="ヒラギノ角ゴ2"/>
                </a:rPr>
                <a:t>■</a:t>
              </a:r>
              <a:r>
                <a:rPr lang="ja-JP" altLang="en-US" sz="1000" kern="10" spc="0">
                  <a:ln>
                    <a:noFill/>
                  </a:ln>
                  <a:solidFill>
                    <a:srgbClr val="4B4B4B"/>
                  </a:solidFill>
                  <a:effectLst/>
                  <a:latin typeface="ヒラギノ角ゴ2"/>
                  <a:ea typeface="ヒラギノ角ゴ2"/>
                </a:rPr>
                <a:t>電源 </a:t>
              </a:r>
              <a:r>
                <a:rPr lang="en-US" altLang="ja-JP" sz="1000" kern="10" spc="0">
                  <a:ln>
                    <a:noFill/>
                  </a:ln>
                  <a:solidFill>
                    <a:srgbClr val="4B4B4B"/>
                  </a:solidFill>
                  <a:effectLst/>
                  <a:latin typeface="ヒラギノ角ゴ2"/>
                  <a:ea typeface="ヒラギノ角ゴ2"/>
                </a:rPr>
                <a:t>1200W</a:t>
              </a:r>
              <a:r>
                <a:rPr lang="ja-JP" altLang="en-US" sz="1000" kern="10" spc="0">
                  <a:ln>
                    <a:noFill/>
                  </a:ln>
                  <a:solidFill>
                    <a:srgbClr val="4B4B4B"/>
                  </a:solidFill>
                  <a:effectLst/>
                  <a:latin typeface="ヒラギノ角ゴ2"/>
                  <a:ea typeface="ヒラギノ角ゴ2"/>
                </a:rPr>
                <a:t>（</a:t>
              </a:r>
              <a:r>
                <a:rPr lang="en-US" altLang="ja-JP" sz="1000" kern="10" spc="0">
                  <a:ln>
                    <a:noFill/>
                  </a:ln>
                  <a:solidFill>
                    <a:srgbClr val="4B4B4B"/>
                  </a:solidFill>
                  <a:effectLst/>
                  <a:latin typeface="ヒラギノ角ゴ2"/>
                  <a:ea typeface="ヒラギノ角ゴ2"/>
                </a:rPr>
                <a:t>80Plus PLATINUM</a:t>
              </a:r>
              <a:r>
                <a:rPr lang="ja-JP" altLang="en-US" sz="1000" kern="10" spc="0">
                  <a:ln>
                    <a:noFill/>
                  </a:ln>
                  <a:solidFill>
                    <a:srgbClr val="4B4B4B"/>
                  </a:solidFill>
                  <a:effectLst/>
                  <a:latin typeface="ヒラギノ角ゴ2"/>
                  <a:ea typeface="ヒラギノ角ゴ2"/>
                </a:rPr>
                <a:t>認証）</a:t>
              </a:r>
            </a:p>
          </p:txBody>
        </p:sp>
        <p:pic>
          <p:nvPicPr>
            <p:cNvPr id="2316" name="図 23"/>
            <p:cNvPicPr>
              <a:picLocks noChangeAspect="1" noChangeArrowheads="1"/>
            </p:cNvPicPr>
            <p:nvPr/>
          </p:nvPicPr>
          <p:blipFill>
            <a:blip r:embed="rId13" cstate="print">
              <a:extLst>
                <a:ext uri="{28A0092B-C50C-407E-A947-70E740481C1C}">
                  <a14:useLocalDpi xmlns:a14="http://schemas.microsoft.com/office/drawing/2010/main" val="0"/>
                </a:ext>
              </a:extLst>
            </a:blip>
            <a:srcRect l="8980" r="13820"/>
            <a:stretch>
              <a:fillRect/>
            </a:stretch>
          </p:blipFill>
          <p:spPr bwMode="auto">
            <a:xfrm>
              <a:off x="19815" y="7088"/>
              <a:ext cx="2743" cy="3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6" name="Rectangle 269"/>
            <p:cNvSpPr>
              <a:spLocks noChangeArrowheads="1"/>
            </p:cNvSpPr>
            <p:nvPr/>
          </p:nvSpPr>
          <p:spPr bwMode="auto">
            <a:xfrm>
              <a:off x="12364" y="10966"/>
              <a:ext cx="5270" cy="51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sp>
          <p:nvSpPr>
            <p:cNvPr id="2257" name="WordArt 270"/>
            <p:cNvSpPr>
              <a:spLocks noChangeArrowheads="1" noChangeShapeType="1" noTextEdit="1"/>
            </p:cNvSpPr>
            <p:nvPr/>
          </p:nvSpPr>
          <p:spPr bwMode="auto">
            <a:xfrm>
              <a:off x="12556" y="11134"/>
              <a:ext cx="3394" cy="203"/>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en-US" altLang="ja-JP" sz="800" kern="10" spc="0">
                  <a:ln>
                    <a:noFill/>
                  </a:ln>
                  <a:solidFill>
                    <a:srgbClr val="FFFFFF"/>
                  </a:solidFill>
                  <a:effectLst/>
                  <a:latin typeface="ヒラギノ角ゴ6"/>
                  <a:ea typeface="ヒラギノ角ゴ6"/>
                </a:rPr>
                <a:t>AMD Ryzen9 /RTX4060</a:t>
              </a:r>
              <a:r>
                <a:rPr lang="ja-JP" altLang="en-US" sz="800" kern="10" spc="0">
                  <a:ln>
                    <a:noFill/>
                  </a:ln>
                  <a:solidFill>
                    <a:srgbClr val="FFFFFF"/>
                  </a:solidFill>
                  <a:effectLst/>
                  <a:latin typeface="ヒラギノ角ゴ6"/>
                  <a:ea typeface="ヒラギノ角ゴ6"/>
                </a:rPr>
                <a:t>搭載モデル</a:t>
              </a:r>
            </a:p>
          </p:txBody>
        </p:sp>
        <p:grpSp>
          <p:nvGrpSpPr>
            <p:cNvPr id="2330" name="Group 275"/>
            <p:cNvGrpSpPr>
              <a:grpSpLocks/>
            </p:cNvGrpSpPr>
            <p:nvPr/>
          </p:nvGrpSpPr>
          <p:grpSpPr bwMode="auto">
            <a:xfrm>
              <a:off x="14517" y="12736"/>
              <a:ext cx="1095" cy="290"/>
              <a:chOff x="1116" y="10962"/>
              <a:chExt cx="1828" cy="1008"/>
            </a:xfrm>
          </p:grpSpPr>
          <p:sp>
            <p:nvSpPr>
              <p:cNvPr id="2331" name="Rectangle 276"/>
              <p:cNvSpPr>
                <a:spLocks noChangeArrowheads="1"/>
              </p:cNvSpPr>
              <p:nvPr/>
            </p:nvSpPr>
            <p:spPr bwMode="auto">
              <a:xfrm>
                <a:off x="1116" y="10962"/>
                <a:ext cx="1828" cy="1008"/>
              </a:xfrm>
              <a:prstGeom prst="rect">
                <a:avLst/>
              </a:prstGeom>
              <a:solidFill>
                <a:srgbClr val="FFFFFF"/>
              </a:solidFill>
              <a:ln w="9525">
                <a:solidFill>
                  <a:srgbClr val="000000"/>
                </a:solidFill>
                <a:miter lim="800000"/>
                <a:headEnd/>
                <a:tailEnd/>
              </a:ln>
            </p:spPr>
            <p:txBody>
              <a:bodyPr vert="horz" wrap="square" lIns="74295" tIns="8890" rIns="74295" bIns="8890" numCol="1" anchor="t" anchorCtr="0" compatLnSpc="1">
                <a:prstTxWarp prst="textNoShape">
                  <a:avLst/>
                </a:prstTxWarp>
              </a:bodyPr>
              <a:lstStyle/>
              <a:p>
                <a:endParaRPr lang="ja-JP" altLang="en-US"/>
              </a:p>
            </p:txBody>
          </p:sp>
          <p:sp>
            <p:nvSpPr>
              <p:cNvPr id="2332" name="WordArt 277"/>
              <p:cNvSpPr>
                <a:spLocks noChangeArrowheads="1" noChangeShapeType="1" noTextEdit="1"/>
              </p:cNvSpPr>
              <p:nvPr/>
            </p:nvSpPr>
            <p:spPr bwMode="auto">
              <a:xfrm>
                <a:off x="1463" y="11116"/>
                <a:ext cx="1133" cy="701"/>
              </a:xfrm>
              <a:prstGeom prst="rect">
                <a:avLst/>
              </a:prstGeom>
              <a:extLst>
                <a:ext uri="{91240B29-F687-4F45-9708-019B960494DF}">
                  <a14:hiddenLine xmlns:a14="http://schemas.microsoft.com/office/drawing/2010/main" w="15240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3600" kern="10" spc="0">
                    <a:ln>
                      <a:noFill/>
                    </a:ln>
                    <a:solidFill>
                      <a:srgbClr val="272727"/>
                    </a:solidFill>
                    <a:effectLst/>
                    <a:latin typeface="ヒラギノ角ゴ6"/>
                    <a:ea typeface="ヒラギノ角ゴ6"/>
                  </a:rPr>
                  <a:t>各種カスタマイズ</a:t>
                </a:r>
              </a:p>
              <a:p>
                <a:pPr algn="l" rtl="0">
                  <a:buNone/>
                </a:pPr>
                <a:r>
                  <a:rPr lang="ja-JP" altLang="en-US" sz="3600" kern="10" spc="0">
                    <a:ln>
                      <a:noFill/>
                    </a:ln>
                    <a:solidFill>
                      <a:srgbClr val="272727"/>
                    </a:solidFill>
                    <a:effectLst/>
                    <a:latin typeface="ヒラギノ角ゴ6"/>
                    <a:ea typeface="ヒラギノ角ゴ6"/>
                  </a:rPr>
                  <a:t>も承ります</a:t>
                </a:r>
              </a:p>
            </p:txBody>
          </p:sp>
        </p:grpSp>
        <p:sp>
          <p:nvSpPr>
            <p:cNvPr id="2263" name="WordArt 278"/>
            <p:cNvSpPr>
              <a:spLocks noChangeArrowheads="1" noChangeShapeType="1" noTextEdit="1"/>
            </p:cNvSpPr>
            <p:nvPr/>
          </p:nvSpPr>
          <p:spPr bwMode="auto">
            <a:xfrm>
              <a:off x="12670" y="12381"/>
              <a:ext cx="2531" cy="273"/>
            </a:xfrm>
            <a:prstGeom prst="rect">
              <a:avLst/>
            </a:prstGeom>
            <a:extLst>
              <a:ext uri="{91240B29-F687-4F45-9708-019B960494DF}">
                <a14:hiddenLine xmlns:a14="http://schemas.microsoft.com/office/drawing/2010/main" w="5715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en-US" altLang="ja-JP" sz="1000" kern="10" spc="0">
                  <a:ln>
                    <a:noFill/>
                  </a:ln>
                  <a:solidFill>
                    <a:srgbClr val="292929"/>
                  </a:solidFill>
                  <a:effectLst/>
                  <a:latin typeface="ヒラギノ角ゴ4"/>
                  <a:ea typeface="ヒラギノ角ゴ4"/>
                </a:rPr>
                <a:t>Applied BTO</a:t>
              </a:r>
            </a:p>
            <a:p>
              <a:pPr algn="l" rtl="0">
                <a:buNone/>
              </a:pPr>
              <a:r>
                <a:rPr lang="en-US" altLang="ja-JP" sz="1000" kern="10" spc="0">
                  <a:ln>
                    <a:noFill/>
                  </a:ln>
                  <a:solidFill>
                    <a:srgbClr val="292929"/>
                  </a:solidFill>
                  <a:effectLst/>
                  <a:latin typeface="ヒラギノ角ゴ4"/>
                  <a:ea typeface="ヒラギノ角ゴ4"/>
                </a:rPr>
                <a:t>BT-R99950XAS1N1TTNVM/RTX4060</a:t>
              </a:r>
              <a:endParaRPr lang="ja-JP" altLang="en-US" sz="1000" kern="10" spc="0">
                <a:ln>
                  <a:noFill/>
                </a:ln>
                <a:solidFill>
                  <a:srgbClr val="292929"/>
                </a:solidFill>
                <a:effectLst/>
                <a:latin typeface="ヒラギノ角ゴ4"/>
                <a:ea typeface="ヒラギノ角ゴ4"/>
              </a:endParaRPr>
            </a:p>
          </p:txBody>
        </p:sp>
        <p:sp>
          <p:nvSpPr>
            <p:cNvPr id="2264" name="WordArt 279"/>
            <p:cNvSpPr>
              <a:spLocks noChangeArrowheads="1" noChangeShapeType="1" noTextEdit="1"/>
            </p:cNvSpPr>
            <p:nvPr/>
          </p:nvSpPr>
          <p:spPr bwMode="auto">
            <a:xfrm>
              <a:off x="12670" y="12133"/>
              <a:ext cx="2281" cy="134"/>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800" kern="10" spc="0">
                  <a:ln>
                    <a:noFill/>
                  </a:ln>
                  <a:solidFill>
                    <a:srgbClr val="000066"/>
                  </a:solidFill>
                  <a:effectLst/>
                  <a:latin typeface="ヒラギノ角ゴ5"/>
                  <a:ea typeface="ヒラギノ角ゴ5"/>
                </a:rPr>
                <a:t>メモリ</a:t>
              </a:r>
              <a:r>
                <a:rPr lang="en-US" altLang="ja-JP" sz="800" kern="10" spc="0">
                  <a:ln>
                    <a:noFill/>
                  </a:ln>
                  <a:solidFill>
                    <a:srgbClr val="000066"/>
                  </a:solidFill>
                  <a:effectLst/>
                  <a:latin typeface="ヒラギノ角ゴ5"/>
                  <a:ea typeface="ヒラギノ角ゴ5"/>
                </a:rPr>
                <a:t>16GB / SSD1TB / 1</a:t>
              </a:r>
              <a:r>
                <a:rPr lang="ja-JP" altLang="en-US" sz="800" kern="10" spc="0">
                  <a:ln>
                    <a:noFill/>
                  </a:ln>
                  <a:solidFill>
                    <a:srgbClr val="000066"/>
                  </a:solidFill>
                  <a:effectLst/>
                  <a:latin typeface="ヒラギノ角ゴ5"/>
                  <a:ea typeface="ヒラギノ角ゴ5"/>
                </a:rPr>
                <a:t>年間保証</a:t>
              </a:r>
            </a:p>
          </p:txBody>
        </p:sp>
        <p:cxnSp>
          <p:nvCxnSpPr>
            <p:cNvPr id="2328" name="AutoShape 280"/>
            <p:cNvCxnSpPr>
              <a:cxnSpLocks noChangeShapeType="1"/>
            </p:cNvCxnSpPr>
            <p:nvPr/>
          </p:nvCxnSpPr>
          <p:spPr bwMode="auto">
            <a:xfrm>
              <a:off x="12641" y="12317"/>
              <a:ext cx="2969"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2268" name="Rectangle 281"/>
            <p:cNvSpPr>
              <a:spLocks noChangeArrowheads="1"/>
            </p:cNvSpPr>
            <p:nvPr/>
          </p:nvSpPr>
          <p:spPr bwMode="auto">
            <a:xfrm>
              <a:off x="17851" y="10966"/>
              <a:ext cx="5270" cy="51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sp>
          <p:nvSpPr>
            <p:cNvPr id="2269" name="WordArt 282"/>
            <p:cNvSpPr>
              <a:spLocks noChangeArrowheads="1" noChangeShapeType="1" noTextEdit="1"/>
            </p:cNvSpPr>
            <p:nvPr/>
          </p:nvSpPr>
          <p:spPr bwMode="auto">
            <a:xfrm>
              <a:off x="18043" y="11134"/>
              <a:ext cx="3607" cy="197"/>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en-US" altLang="ja-JP" sz="800" kern="10" spc="0">
                  <a:ln>
                    <a:noFill/>
                  </a:ln>
                  <a:solidFill>
                    <a:srgbClr val="FFFFFF"/>
                  </a:solidFill>
                  <a:effectLst/>
                  <a:latin typeface="ヒラギノ角ゴ6"/>
                  <a:ea typeface="ヒラギノ角ゴ6"/>
                </a:rPr>
                <a:t>AMD Threadripper /RTX4060</a:t>
              </a:r>
              <a:r>
                <a:rPr lang="ja-JP" altLang="en-US" sz="800" kern="10" spc="0">
                  <a:ln>
                    <a:noFill/>
                  </a:ln>
                  <a:solidFill>
                    <a:srgbClr val="FFFFFF"/>
                  </a:solidFill>
                  <a:effectLst/>
                  <a:latin typeface="ヒラギノ角ゴ6"/>
                  <a:ea typeface="ヒラギノ角ゴ6"/>
                </a:rPr>
                <a:t>搭載モデル</a:t>
              </a:r>
            </a:p>
          </p:txBody>
        </p:sp>
        <p:grpSp>
          <p:nvGrpSpPr>
            <p:cNvPr id="2323" name="Group 287"/>
            <p:cNvGrpSpPr>
              <a:grpSpLocks/>
            </p:cNvGrpSpPr>
            <p:nvPr/>
          </p:nvGrpSpPr>
          <p:grpSpPr bwMode="auto">
            <a:xfrm>
              <a:off x="20004" y="12736"/>
              <a:ext cx="1095" cy="290"/>
              <a:chOff x="1116" y="10962"/>
              <a:chExt cx="1828" cy="1008"/>
            </a:xfrm>
          </p:grpSpPr>
          <p:sp>
            <p:nvSpPr>
              <p:cNvPr id="2324" name="Rectangle 288"/>
              <p:cNvSpPr>
                <a:spLocks noChangeArrowheads="1"/>
              </p:cNvSpPr>
              <p:nvPr/>
            </p:nvSpPr>
            <p:spPr bwMode="auto">
              <a:xfrm>
                <a:off x="1116" y="10962"/>
                <a:ext cx="1828" cy="1008"/>
              </a:xfrm>
              <a:prstGeom prst="rect">
                <a:avLst/>
              </a:prstGeom>
              <a:solidFill>
                <a:srgbClr val="FFFFFF"/>
              </a:solidFill>
              <a:ln w="9525">
                <a:solidFill>
                  <a:srgbClr val="000000"/>
                </a:solidFill>
                <a:miter lim="800000"/>
                <a:headEnd/>
                <a:tailEnd/>
              </a:ln>
            </p:spPr>
            <p:txBody>
              <a:bodyPr vert="horz" wrap="square" lIns="74295" tIns="8890" rIns="74295" bIns="8890" numCol="1" anchor="t" anchorCtr="0" compatLnSpc="1">
                <a:prstTxWarp prst="textNoShape">
                  <a:avLst/>
                </a:prstTxWarp>
              </a:bodyPr>
              <a:lstStyle/>
              <a:p>
                <a:endParaRPr lang="ja-JP" altLang="en-US"/>
              </a:p>
            </p:txBody>
          </p:sp>
          <p:sp>
            <p:nvSpPr>
              <p:cNvPr id="2325" name="WordArt 289"/>
              <p:cNvSpPr>
                <a:spLocks noChangeArrowheads="1" noChangeShapeType="1" noTextEdit="1"/>
              </p:cNvSpPr>
              <p:nvPr/>
            </p:nvSpPr>
            <p:spPr bwMode="auto">
              <a:xfrm>
                <a:off x="1463" y="11116"/>
                <a:ext cx="1133" cy="701"/>
              </a:xfrm>
              <a:prstGeom prst="rect">
                <a:avLst/>
              </a:prstGeom>
              <a:extLst>
                <a:ext uri="{91240B29-F687-4F45-9708-019B960494DF}">
                  <a14:hiddenLine xmlns:a14="http://schemas.microsoft.com/office/drawing/2010/main" w="15240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3600" kern="10" spc="0">
                    <a:ln>
                      <a:noFill/>
                    </a:ln>
                    <a:solidFill>
                      <a:srgbClr val="272727"/>
                    </a:solidFill>
                    <a:effectLst/>
                    <a:latin typeface="ヒラギノ角ゴ6"/>
                    <a:ea typeface="ヒラギノ角ゴ6"/>
                  </a:rPr>
                  <a:t>各種カスタマイズ</a:t>
                </a:r>
              </a:p>
              <a:p>
                <a:pPr algn="l" rtl="0">
                  <a:buNone/>
                </a:pPr>
                <a:r>
                  <a:rPr lang="ja-JP" altLang="en-US" sz="3600" kern="10" spc="0">
                    <a:ln>
                      <a:noFill/>
                    </a:ln>
                    <a:solidFill>
                      <a:srgbClr val="272727"/>
                    </a:solidFill>
                    <a:effectLst/>
                    <a:latin typeface="ヒラギノ角ゴ6"/>
                    <a:ea typeface="ヒラギノ角ゴ6"/>
                  </a:rPr>
                  <a:t>も承ります</a:t>
                </a:r>
              </a:p>
            </p:txBody>
          </p:sp>
        </p:grpSp>
        <p:sp>
          <p:nvSpPr>
            <p:cNvPr id="2271" name="WordArt 290"/>
            <p:cNvSpPr>
              <a:spLocks noChangeArrowheads="1" noChangeShapeType="1" noTextEdit="1"/>
            </p:cNvSpPr>
            <p:nvPr/>
          </p:nvSpPr>
          <p:spPr bwMode="auto">
            <a:xfrm>
              <a:off x="18157" y="12381"/>
              <a:ext cx="2531" cy="273"/>
            </a:xfrm>
            <a:prstGeom prst="rect">
              <a:avLst/>
            </a:prstGeom>
            <a:extLst>
              <a:ext uri="{91240B29-F687-4F45-9708-019B960494DF}">
                <a14:hiddenLine xmlns:a14="http://schemas.microsoft.com/office/drawing/2010/main" w="5715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en-US" altLang="ja-JP" sz="1000" kern="10" spc="0">
                  <a:ln>
                    <a:noFill/>
                  </a:ln>
                  <a:solidFill>
                    <a:srgbClr val="292929"/>
                  </a:solidFill>
                  <a:effectLst/>
                  <a:latin typeface="ヒラギノ角ゴ4"/>
                  <a:ea typeface="ヒラギノ角ゴ4"/>
                </a:rPr>
                <a:t>Applied CERVO-Ryzen</a:t>
              </a:r>
            </a:p>
            <a:p>
              <a:pPr algn="l" rtl="0">
                <a:buNone/>
              </a:pPr>
              <a:r>
                <a:rPr lang="en-US" altLang="ja-JP" sz="1000" kern="10" spc="0">
                  <a:ln>
                    <a:noFill/>
                  </a:ln>
                  <a:solidFill>
                    <a:srgbClr val="292929"/>
                  </a:solidFill>
                  <a:effectLst/>
                  <a:latin typeface="ヒラギノ角ゴ4"/>
                  <a:ea typeface="ヒラギノ角ゴ4"/>
                </a:rPr>
                <a:t>WST-TR7960XAS3N1TTNVM/RTX4060</a:t>
              </a:r>
              <a:endParaRPr lang="ja-JP" altLang="en-US" sz="1000" kern="10" spc="0">
                <a:ln>
                  <a:noFill/>
                </a:ln>
                <a:solidFill>
                  <a:srgbClr val="292929"/>
                </a:solidFill>
                <a:effectLst/>
                <a:latin typeface="ヒラギノ角ゴ4"/>
                <a:ea typeface="ヒラギノ角ゴ4"/>
              </a:endParaRPr>
            </a:p>
          </p:txBody>
        </p:sp>
        <p:sp>
          <p:nvSpPr>
            <p:cNvPr id="2272" name="WordArt 291"/>
            <p:cNvSpPr>
              <a:spLocks noChangeArrowheads="1" noChangeShapeType="1" noTextEdit="1"/>
            </p:cNvSpPr>
            <p:nvPr/>
          </p:nvSpPr>
          <p:spPr bwMode="auto">
            <a:xfrm>
              <a:off x="18157" y="12133"/>
              <a:ext cx="2281" cy="134"/>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800" kern="10" spc="0">
                  <a:ln>
                    <a:noFill/>
                  </a:ln>
                  <a:solidFill>
                    <a:srgbClr val="000066"/>
                  </a:solidFill>
                  <a:effectLst/>
                  <a:latin typeface="ヒラギノ角ゴ5"/>
                  <a:ea typeface="ヒラギノ角ゴ5"/>
                </a:rPr>
                <a:t>メモリ</a:t>
              </a:r>
              <a:r>
                <a:rPr lang="en-US" altLang="ja-JP" sz="800" kern="10" spc="0">
                  <a:ln>
                    <a:noFill/>
                  </a:ln>
                  <a:solidFill>
                    <a:srgbClr val="000066"/>
                  </a:solidFill>
                  <a:effectLst/>
                  <a:latin typeface="ヒラギノ角ゴ5"/>
                  <a:ea typeface="ヒラギノ角ゴ5"/>
                </a:rPr>
                <a:t>32GB / SSD1TB</a:t>
              </a:r>
              <a:r>
                <a:rPr lang="ja-JP" altLang="en-US" sz="800" kern="10" spc="0">
                  <a:ln>
                    <a:noFill/>
                  </a:ln>
                  <a:solidFill>
                    <a:srgbClr val="000066"/>
                  </a:solidFill>
                  <a:effectLst/>
                  <a:latin typeface="ヒラギノ角ゴ5"/>
                  <a:ea typeface="ヒラギノ角ゴ5"/>
                </a:rPr>
                <a:t>＆</a:t>
              </a:r>
              <a:r>
                <a:rPr lang="en-US" altLang="ja-JP" sz="800" kern="10" spc="0">
                  <a:ln>
                    <a:noFill/>
                  </a:ln>
                  <a:solidFill>
                    <a:srgbClr val="000066"/>
                  </a:solidFill>
                  <a:effectLst/>
                  <a:latin typeface="ヒラギノ角ゴ5"/>
                  <a:ea typeface="ヒラギノ角ゴ5"/>
                </a:rPr>
                <a:t>2TB / 3</a:t>
              </a:r>
              <a:r>
                <a:rPr lang="ja-JP" altLang="en-US" sz="800" kern="10" spc="0">
                  <a:ln>
                    <a:noFill/>
                  </a:ln>
                  <a:solidFill>
                    <a:srgbClr val="000066"/>
                  </a:solidFill>
                  <a:effectLst/>
                  <a:latin typeface="ヒラギノ角ゴ5"/>
                  <a:ea typeface="ヒラギノ角ゴ5"/>
                </a:rPr>
                <a:t>年間保証</a:t>
              </a:r>
            </a:p>
          </p:txBody>
        </p:sp>
        <p:cxnSp>
          <p:nvCxnSpPr>
            <p:cNvPr id="2340" name="AutoShape 292"/>
            <p:cNvCxnSpPr>
              <a:cxnSpLocks noChangeShapeType="1"/>
            </p:cNvCxnSpPr>
            <p:nvPr/>
          </p:nvCxnSpPr>
          <p:spPr bwMode="auto">
            <a:xfrm>
              <a:off x="18128" y="12317"/>
              <a:ext cx="2969"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pic>
          <p:nvPicPr>
            <p:cNvPr id="2341" name="Picture 293" descr="終息】NE Platinum | 株式会社リンクスインターナショナル"/>
            <p:cNvPicPr>
              <a:picLocks noChangeAspect="1" noChangeArrowheads="1"/>
            </p:cNvPicPr>
            <p:nvPr/>
          </p:nvPicPr>
          <p:blipFill>
            <a:blip r:embed="rId15" r:link="rId6" cstate="print">
              <a:extLst>
                <a:ext uri="{28A0092B-C50C-407E-A947-70E740481C1C}">
                  <a14:useLocalDpi xmlns:a14="http://schemas.microsoft.com/office/drawing/2010/main" val="0"/>
                </a:ext>
              </a:extLst>
            </a:blip>
            <a:srcRect l="17613" t="6778" r="18163" b="6699"/>
            <a:stretch>
              <a:fillRect/>
            </a:stretch>
          </p:blipFill>
          <p:spPr bwMode="auto">
            <a:xfrm>
              <a:off x="19321" y="11558"/>
              <a:ext cx="393" cy="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42" name="Picture 294"/>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8712" y="11558"/>
              <a:ext cx="530" cy="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273" name="グループ化 17"/>
            <p:cNvGrpSpPr>
              <a:grpSpLocks/>
            </p:cNvGrpSpPr>
            <p:nvPr/>
          </p:nvGrpSpPr>
          <p:grpSpPr bwMode="auto">
            <a:xfrm>
              <a:off x="19794" y="11596"/>
              <a:ext cx="609" cy="473"/>
              <a:chOff x="0" y="0"/>
              <a:chExt cx="4330576" cy="3363338"/>
            </a:xfrm>
          </p:grpSpPr>
          <p:sp>
            <p:nvSpPr>
              <p:cNvPr id="2318" name="グラフィックス 13"/>
              <p:cNvSpPr>
                <a:spLocks/>
              </p:cNvSpPr>
              <p:nvPr/>
            </p:nvSpPr>
            <p:spPr bwMode="auto">
              <a:xfrm>
                <a:off x="0" y="2549044"/>
                <a:ext cx="4330576" cy="814294"/>
              </a:xfrm>
              <a:custGeom>
                <a:avLst/>
                <a:gdLst>
                  <a:gd name="T0" fmla="*/ 1800919 w 5814698"/>
                  <a:gd name="T1" fmla="*/ 1108 h 814294"/>
                  <a:gd name="T2" fmla="*/ 1801005 w 5814698"/>
                  <a:gd name="T3" fmla="*/ 814294 h 814294"/>
                  <a:gd name="T4" fmla="*/ 2029894 w 5814698"/>
                  <a:gd name="T5" fmla="*/ 814294 h 814294"/>
                  <a:gd name="T6" fmla="*/ 2029894 w 5814698"/>
                  <a:gd name="T7" fmla="*/ 1129 h 814294"/>
                  <a:gd name="T8" fmla="*/ 1800919 w 5814698"/>
                  <a:gd name="T9" fmla="*/ 1129 h 814294"/>
                  <a:gd name="T10" fmla="*/ 0 w 5814698"/>
                  <a:gd name="T11" fmla="*/ 22 h 814294"/>
                  <a:gd name="T12" fmla="*/ 0 w 5814698"/>
                  <a:gd name="T13" fmla="*/ 814294 h 814294"/>
                  <a:gd name="T14" fmla="*/ 230967 w 5814698"/>
                  <a:gd name="T15" fmla="*/ 814294 h 814294"/>
                  <a:gd name="T16" fmla="*/ 230967 w 5814698"/>
                  <a:gd name="T17" fmla="*/ 195987 h 814294"/>
                  <a:gd name="T18" fmla="*/ 409898 w 5814698"/>
                  <a:gd name="T19" fmla="*/ 196052 h 814294"/>
                  <a:gd name="T20" fmla="*/ 539934 w 5814698"/>
                  <a:gd name="T21" fmla="*/ 241410 h 814294"/>
                  <a:gd name="T22" fmla="*/ 590930 w 5814698"/>
                  <a:gd name="T23" fmla="*/ 456730 h 814294"/>
                  <a:gd name="T24" fmla="*/ 590930 w 5814698"/>
                  <a:gd name="T25" fmla="*/ 814294 h 814294"/>
                  <a:gd name="T26" fmla="*/ 814707 w 5814698"/>
                  <a:gd name="T27" fmla="*/ 814294 h 814294"/>
                  <a:gd name="T28" fmla="*/ 814707 w 5814698"/>
                  <a:gd name="T29" fmla="*/ 364407 h 814294"/>
                  <a:gd name="T30" fmla="*/ 411068 w 5814698"/>
                  <a:gd name="T31" fmla="*/ 0 h 814294"/>
                  <a:gd name="T32" fmla="*/ 0 w 5814698"/>
                  <a:gd name="T33" fmla="*/ 0 h 814294"/>
                  <a:gd name="T34" fmla="*/ 2169522 w 5814698"/>
                  <a:gd name="T35" fmla="*/ 1129 h 814294"/>
                  <a:gd name="T36" fmla="*/ 2169522 w 5814698"/>
                  <a:gd name="T37" fmla="*/ 814294 h 814294"/>
                  <a:gd name="T38" fmla="*/ 2540853 w 5814698"/>
                  <a:gd name="T39" fmla="*/ 814294 h 814294"/>
                  <a:gd name="T40" fmla="*/ 2873076 w 5814698"/>
                  <a:gd name="T41" fmla="*/ 707286 h 814294"/>
                  <a:gd name="T42" fmla="*/ 2954346 w 5814698"/>
                  <a:gd name="T43" fmla="*/ 416651 h 814294"/>
                  <a:gd name="T44" fmla="*/ 2880244 w 5814698"/>
                  <a:gd name="T45" fmla="*/ 136878 h 814294"/>
                  <a:gd name="T46" fmla="*/ 2490832 w 5814698"/>
                  <a:gd name="T47" fmla="*/ 1129 h 814294"/>
                  <a:gd name="T48" fmla="*/ 2396612 w 5814698"/>
                  <a:gd name="T49" fmla="*/ 178174 h 814294"/>
                  <a:gd name="T50" fmla="*/ 2495054 w 5814698"/>
                  <a:gd name="T51" fmla="*/ 178174 h 814294"/>
                  <a:gd name="T52" fmla="*/ 2730222 w 5814698"/>
                  <a:gd name="T53" fmla="*/ 409439 h 814294"/>
                  <a:gd name="T54" fmla="*/ 2495054 w 5814698"/>
                  <a:gd name="T55" fmla="*/ 640726 h 814294"/>
                  <a:gd name="T56" fmla="*/ 2396612 w 5814698"/>
                  <a:gd name="T57" fmla="*/ 640726 h 814294"/>
                  <a:gd name="T58" fmla="*/ 2396612 w 5814698"/>
                  <a:gd name="T59" fmla="*/ 178195 h 814294"/>
                  <a:gd name="T60" fmla="*/ 1470839 w 5814698"/>
                  <a:gd name="T61" fmla="*/ 1129 h 814294"/>
                  <a:gd name="T62" fmla="*/ 1279781 w 5814698"/>
                  <a:gd name="T63" fmla="*/ 645613 h 814294"/>
                  <a:gd name="T64" fmla="*/ 1096693 w 5814698"/>
                  <a:gd name="T65" fmla="*/ 1173 h 814294"/>
                  <a:gd name="T66" fmla="*/ 849571 w 5814698"/>
                  <a:gd name="T67" fmla="*/ 1129 h 814294"/>
                  <a:gd name="T68" fmla="*/ 1111028 w 5814698"/>
                  <a:gd name="T69" fmla="*/ 814294 h 814294"/>
                  <a:gd name="T70" fmla="*/ 1440999 w 5814698"/>
                  <a:gd name="T71" fmla="*/ 814294 h 814294"/>
                  <a:gd name="T72" fmla="*/ 1704513 w 5814698"/>
                  <a:gd name="T73" fmla="*/ 1129 h 814294"/>
                  <a:gd name="T74" fmla="*/ 1470861 w 5814698"/>
                  <a:gd name="T75" fmla="*/ 1129 h 814294"/>
                  <a:gd name="T76" fmla="*/ 3060865 w 5814698"/>
                  <a:gd name="T77" fmla="*/ 814294 h 814294"/>
                  <a:gd name="T78" fmla="*/ 3289839 w 5814698"/>
                  <a:gd name="T79" fmla="*/ 814294 h 814294"/>
                  <a:gd name="T80" fmla="*/ 3289839 w 5814698"/>
                  <a:gd name="T81" fmla="*/ 1195 h 814294"/>
                  <a:gd name="T82" fmla="*/ 3060822 w 5814698"/>
                  <a:gd name="T83" fmla="*/ 1129 h 814294"/>
                  <a:gd name="T84" fmla="*/ 3702639 w 5814698"/>
                  <a:gd name="T85" fmla="*/ 1412 h 814294"/>
                  <a:gd name="T86" fmla="*/ 3382954 w 5814698"/>
                  <a:gd name="T87" fmla="*/ 814012 h 814294"/>
                  <a:gd name="T88" fmla="*/ 3608702 w 5814698"/>
                  <a:gd name="T89" fmla="*/ 814012 h 814294"/>
                  <a:gd name="T90" fmla="*/ 3659287 w 5814698"/>
                  <a:gd name="T91" fmla="*/ 670378 h 814294"/>
                  <a:gd name="T92" fmla="*/ 4037591 w 5814698"/>
                  <a:gd name="T93" fmla="*/ 670378 h 814294"/>
                  <a:gd name="T94" fmla="*/ 4085447 w 5814698"/>
                  <a:gd name="T95" fmla="*/ 814012 h 814294"/>
                  <a:gd name="T96" fmla="*/ 4330577 w 5814698"/>
                  <a:gd name="T97" fmla="*/ 814012 h 814294"/>
                  <a:gd name="T98" fmla="*/ 4008444 w 5814698"/>
                  <a:gd name="T99" fmla="*/ 1347 h 814294"/>
                  <a:gd name="T100" fmla="*/ 3702639 w 5814698"/>
                  <a:gd name="T101" fmla="*/ 1434 h 814294"/>
                  <a:gd name="T102" fmla="*/ 3851254 w 5814698"/>
                  <a:gd name="T103" fmla="*/ 149673 h 814294"/>
                  <a:gd name="T104" fmla="*/ 3989929 w 5814698"/>
                  <a:gd name="T105" fmla="*/ 530350 h 814294"/>
                  <a:gd name="T106" fmla="*/ 3708205 w 5814698"/>
                  <a:gd name="T107" fmla="*/ 530350 h 81429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5814698" h="814294">
                    <a:moveTo>
                      <a:pt x="2418108" y="1108"/>
                    </a:moveTo>
                    <a:lnTo>
                      <a:pt x="2418224" y="814294"/>
                    </a:lnTo>
                    <a:lnTo>
                      <a:pt x="2725554" y="814294"/>
                    </a:lnTo>
                    <a:lnTo>
                      <a:pt x="2725554" y="1129"/>
                    </a:lnTo>
                    <a:lnTo>
                      <a:pt x="2418108" y="1129"/>
                    </a:lnTo>
                    <a:lnTo>
                      <a:pt x="2418108" y="1108"/>
                    </a:lnTo>
                    <a:close/>
                    <a:moveTo>
                      <a:pt x="0" y="22"/>
                    </a:moveTo>
                    <a:lnTo>
                      <a:pt x="0" y="814294"/>
                    </a:lnTo>
                    <a:lnTo>
                      <a:pt x="310121" y="814294"/>
                    </a:lnTo>
                    <a:lnTo>
                      <a:pt x="310121" y="195987"/>
                    </a:lnTo>
                    <a:lnTo>
                      <a:pt x="550373" y="196052"/>
                    </a:lnTo>
                    <a:cubicBezTo>
                      <a:pt x="629954" y="196052"/>
                      <a:pt x="686622" y="210845"/>
                      <a:pt x="724973" y="241410"/>
                    </a:cubicBezTo>
                    <a:cubicBezTo>
                      <a:pt x="773616" y="280121"/>
                      <a:pt x="793446" y="342531"/>
                      <a:pt x="793446" y="456730"/>
                    </a:cubicBezTo>
                    <a:lnTo>
                      <a:pt x="793446" y="814294"/>
                    </a:lnTo>
                    <a:lnTo>
                      <a:pt x="1093914" y="814294"/>
                    </a:lnTo>
                    <a:lnTo>
                      <a:pt x="1093914" y="364407"/>
                    </a:lnTo>
                    <a:cubicBezTo>
                      <a:pt x="1093914" y="43316"/>
                      <a:pt x="819963" y="0"/>
                      <a:pt x="551944" y="0"/>
                    </a:cubicBezTo>
                    <a:lnTo>
                      <a:pt x="0" y="0"/>
                    </a:lnTo>
                    <a:lnTo>
                      <a:pt x="0" y="22"/>
                    </a:lnTo>
                    <a:close/>
                    <a:moveTo>
                      <a:pt x="2913034" y="1129"/>
                    </a:moveTo>
                    <a:lnTo>
                      <a:pt x="2913034" y="814294"/>
                    </a:lnTo>
                    <a:lnTo>
                      <a:pt x="3411623" y="814294"/>
                    </a:lnTo>
                    <a:cubicBezTo>
                      <a:pt x="3677259" y="814294"/>
                      <a:pt x="3763933" y="781275"/>
                      <a:pt x="3857702" y="707286"/>
                    </a:cubicBezTo>
                    <a:cubicBezTo>
                      <a:pt x="3923995" y="655324"/>
                      <a:pt x="3966823" y="541277"/>
                      <a:pt x="3966823" y="416651"/>
                    </a:cubicBezTo>
                    <a:cubicBezTo>
                      <a:pt x="3966823" y="302365"/>
                      <a:pt x="3930566" y="200375"/>
                      <a:pt x="3867326" y="136878"/>
                    </a:cubicBezTo>
                    <a:cubicBezTo>
                      <a:pt x="3753437" y="23331"/>
                      <a:pt x="3589363" y="1129"/>
                      <a:pt x="3344459" y="1129"/>
                    </a:cubicBezTo>
                    <a:lnTo>
                      <a:pt x="2913034" y="1129"/>
                    </a:lnTo>
                    <a:close/>
                    <a:moveTo>
                      <a:pt x="3217950" y="178174"/>
                    </a:moveTo>
                    <a:lnTo>
                      <a:pt x="3350128" y="178174"/>
                    </a:lnTo>
                    <a:cubicBezTo>
                      <a:pt x="3541853" y="178174"/>
                      <a:pt x="3665890" y="242518"/>
                      <a:pt x="3665890" y="409439"/>
                    </a:cubicBezTo>
                    <a:cubicBezTo>
                      <a:pt x="3665890" y="576404"/>
                      <a:pt x="3541853" y="640726"/>
                      <a:pt x="3350128" y="640726"/>
                    </a:cubicBezTo>
                    <a:lnTo>
                      <a:pt x="3217950" y="640726"/>
                    </a:lnTo>
                    <a:lnTo>
                      <a:pt x="3217950" y="178195"/>
                    </a:lnTo>
                    <a:lnTo>
                      <a:pt x="3217950" y="178174"/>
                    </a:lnTo>
                    <a:close/>
                    <a:moveTo>
                      <a:pt x="1974907" y="1129"/>
                    </a:moveTo>
                    <a:lnTo>
                      <a:pt x="1718372" y="645613"/>
                    </a:lnTo>
                    <a:lnTo>
                      <a:pt x="1472538" y="1173"/>
                    </a:lnTo>
                    <a:lnTo>
                      <a:pt x="1140726" y="1129"/>
                    </a:lnTo>
                    <a:lnTo>
                      <a:pt x="1491786" y="814294"/>
                    </a:lnTo>
                    <a:lnTo>
                      <a:pt x="1934841" y="814294"/>
                    </a:lnTo>
                    <a:lnTo>
                      <a:pt x="2288663" y="1129"/>
                    </a:lnTo>
                    <a:lnTo>
                      <a:pt x="1974936" y="1129"/>
                    </a:lnTo>
                    <a:lnTo>
                      <a:pt x="1974907" y="1129"/>
                    </a:lnTo>
                    <a:close/>
                    <a:moveTo>
                      <a:pt x="4109847" y="814294"/>
                    </a:moveTo>
                    <a:lnTo>
                      <a:pt x="4417293" y="814294"/>
                    </a:lnTo>
                    <a:lnTo>
                      <a:pt x="4417293" y="1195"/>
                    </a:lnTo>
                    <a:lnTo>
                      <a:pt x="4109789" y="1129"/>
                    </a:lnTo>
                    <a:lnTo>
                      <a:pt x="4109847" y="814294"/>
                    </a:lnTo>
                    <a:close/>
                    <a:moveTo>
                      <a:pt x="4971562" y="1412"/>
                    </a:moveTo>
                    <a:lnTo>
                      <a:pt x="4542318" y="814012"/>
                    </a:lnTo>
                    <a:lnTo>
                      <a:pt x="4845432" y="814012"/>
                    </a:lnTo>
                    <a:lnTo>
                      <a:pt x="4913353" y="670378"/>
                    </a:lnTo>
                    <a:lnTo>
                      <a:pt x="5421305" y="670378"/>
                    </a:lnTo>
                    <a:lnTo>
                      <a:pt x="5485562" y="814012"/>
                    </a:lnTo>
                    <a:lnTo>
                      <a:pt x="5814699" y="814012"/>
                    </a:lnTo>
                    <a:lnTo>
                      <a:pt x="5382169" y="1347"/>
                    </a:lnTo>
                    <a:lnTo>
                      <a:pt x="4971562" y="1434"/>
                    </a:lnTo>
                    <a:lnTo>
                      <a:pt x="4971562" y="1412"/>
                    </a:lnTo>
                    <a:close/>
                    <a:moveTo>
                      <a:pt x="5171109" y="149673"/>
                    </a:moveTo>
                    <a:lnTo>
                      <a:pt x="5357309" y="530350"/>
                    </a:lnTo>
                    <a:lnTo>
                      <a:pt x="4979035" y="530350"/>
                    </a:lnTo>
                    <a:lnTo>
                      <a:pt x="5171109" y="149673"/>
                    </a:lnTo>
                    <a:close/>
                  </a:path>
                </a:pathLst>
              </a:custGeom>
              <a:solidFill>
                <a:srgbClr val="1A1919"/>
              </a:solidFill>
              <a:ln>
                <a:noFill/>
              </a:ln>
              <a:extLst>
                <a:ext uri="{91240B29-F687-4F45-9708-019B960494DF}">
                  <a14:hiddenLine xmlns:a14="http://schemas.microsoft.com/office/drawing/2010/main" w="29051" cap="flat">
                    <a:solidFill>
                      <a:srgbClr val="000000"/>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endParaRPr lang="ja-JP" altLang="en-US"/>
              </a:p>
            </p:txBody>
          </p:sp>
          <p:sp>
            <p:nvSpPr>
              <p:cNvPr id="2319" name="グラフィックス 13"/>
              <p:cNvSpPr>
                <a:spLocks/>
              </p:cNvSpPr>
              <p:nvPr/>
            </p:nvSpPr>
            <p:spPr bwMode="auto">
              <a:xfrm>
                <a:off x="282656" y="0"/>
                <a:ext cx="3257964" cy="2162761"/>
              </a:xfrm>
              <a:custGeom>
                <a:avLst/>
                <a:gdLst>
                  <a:gd name="T0" fmla="*/ 1215598 w 4374493"/>
                  <a:gd name="T1" fmla="*/ 645353 h 2162761"/>
                  <a:gd name="T2" fmla="*/ 1215598 w 4374493"/>
                  <a:gd name="T3" fmla="*/ 449996 h 2162761"/>
                  <a:gd name="T4" fmla="*/ 1273047 w 4374493"/>
                  <a:gd name="T5" fmla="*/ 447042 h 2162761"/>
                  <a:gd name="T6" fmla="*/ 2155100 w 4374493"/>
                  <a:gd name="T7" fmla="*/ 906140 h 2162761"/>
                  <a:gd name="T8" fmla="*/ 1373047 w 4374493"/>
                  <a:gd name="T9" fmla="*/ 1431972 h 2162761"/>
                  <a:gd name="T10" fmla="*/ 1215598 w 4374493"/>
                  <a:gd name="T11" fmla="*/ 1406730 h 2162761"/>
                  <a:gd name="T12" fmla="*/ 1215598 w 4374493"/>
                  <a:gd name="T13" fmla="*/ 814338 h 2162761"/>
                  <a:gd name="T14" fmla="*/ 1589311 w 4374493"/>
                  <a:gd name="T15" fmla="*/ 1139795 h 2162761"/>
                  <a:gd name="T16" fmla="*/ 1866554 w 4374493"/>
                  <a:gd name="T17" fmla="*/ 905293 h 2162761"/>
                  <a:gd name="T18" fmla="*/ 1323025 w 4374493"/>
                  <a:gd name="T19" fmla="*/ 639010 h 2162761"/>
                  <a:gd name="T20" fmla="*/ 1215598 w 4374493"/>
                  <a:gd name="T21" fmla="*/ 645353 h 2162761"/>
                  <a:gd name="T22" fmla="*/ 1215598 w 4374493"/>
                  <a:gd name="T23" fmla="*/ 22 h 2162761"/>
                  <a:gd name="T24" fmla="*/ 1215598 w 4374493"/>
                  <a:gd name="T25" fmla="*/ 291830 h 2162761"/>
                  <a:gd name="T26" fmla="*/ 1273047 w 4374493"/>
                  <a:gd name="T27" fmla="*/ 288397 h 2162761"/>
                  <a:gd name="T28" fmla="*/ 2496288 w 4374493"/>
                  <a:gd name="T29" fmla="*/ 897777 h 2162761"/>
                  <a:gd name="T30" fmla="*/ 1364581 w 4374493"/>
                  <a:gd name="T31" fmla="*/ 1573890 h 2162761"/>
                  <a:gd name="T32" fmla="*/ 1215598 w 4374493"/>
                  <a:gd name="T33" fmla="*/ 1560725 h 2162761"/>
                  <a:gd name="T34" fmla="*/ 1215598 w 4374493"/>
                  <a:gd name="T35" fmla="*/ 1741093 h 2162761"/>
                  <a:gd name="T36" fmla="*/ 1339678 w 4374493"/>
                  <a:gd name="T37" fmla="*/ 1749174 h 2162761"/>
                  <a:gd name="T38" fmla="*/ 2641937 w 4374493"/>
                  <a:gd name="T39" fmla="*/ 1148071 h 2162761"/>
                  <a:gd name="T40" fmla="*/ 3012228 w 4374493"/>
                  <a:gd name="T41" fmla="*/ 1373515 h 2162761"/>
                  <a:gd name="T42" fmla="*/ 1347929 w 4374493"/>
                  <a:gd name="T43" fmla="*/ 1916160 h 2162761"/>
                  <a:gd name="T44" fmla="*/ 1215598 w 4374493"/>
                  <a:gd name="T45" fmla="*/ 1909252 h 2162761"/>
                  <a:gd name="T46" fmla="*/ 1215598 w 4374493"/>
                  <a:gd name="T47" fmla="*/ 2162762 h 2162761"/>
                  <a:gd name="T48" fmla="*/ 3257965 w 4374493"/>
                  <a:gd name="T49" fmla="*/ 2162762 h 2162761"/>
                  <a:gd name="T50" fmla="*/ 3257965 w 4374493"/>
                  <a:gd name="T51" fmla="*/ 0 h 2162761"/>
                  <a:gd name="T52" fmla="*/ 1215619 w 4374493"/>
                  <a:gd name="T53" fmla="*/ 0 h 2162761"/>
                  <a:gd name="T54" fmla="*/ 1215598 w 4374493"/>
                  <a:gd name="T55" fmla="*/ 1406730 h 2162761"/>
                  <a:gd name="T56" fmla="*/ 1215598 w 4374493"/>
                  <a:gd name="T57" fmla="*/ 1560747 h 2162761"/>
                  <a:gd name="T58" fmla="*/ 580644 w 4374493"/>
                  <a:gd name="T59" fmla="*/ 953583 h 2162761"/>
                  <a:gd name="T60" fmla="*/ 1215598 w 4374493"/>
                  <a:gd name="T61" fmla="*/ 645353 h 2162761"/>
                  <a:gd name="T62" fmla="*/ 1215598 w 4374493"/>
                  <a:gd name="T63" fmla="*/ 814338 h 2162761"/>
                  <a:gd name="T64" fmla="*/ 1214818 w 4374493"/>
                  <a:gd name="T65" fmla="*/ 814251 h 2162761"/>
                  <a:gd name="T66" fmla="*/ 844353 w 4374493"/>
                  <a:gd name="T67" fmla="*/ 984126 h 2162761"/>
                  <a:gd name="T68" fmla="*/ 1215598 w 4374493"/>
                  <a:gd name="T69" fmla="*/ 1406730 h 2162761"/>
                  <a:gd name="T70" fmla="*/ 332873 w 4374493"/>
                  <a:gd name="T71" fmla="*/ 931100 h 2162761"/>
                  <a:gd name="T72" fmla="*/ 1215598 w 4374493"/>
                  <a:gd name="T73" fmla="*/ 449974 h 2162761"/>
                  <a:gd name="T74" fmla="*/ 1215598 w 4374493"/>
                  <a:gd name="T75" fmla="*/ 291830 h 2162761"/>
                  <a:gd name="T76" fmla="*/ 0 w 4374493"/>
                  <a:gd name="T77" fmla="*/ 897755 h 2162761"/>
                  <a:gd name="T78" fmla="*/ 1215619 w 4374493"/>
                  <a:gd name="T79" fmla="*/ 1909252 h 2162761"/>
                  <a:gd name="T80" fmla="*/ 1215619 w 4374493"/>
                  <a:gd name="T81" fmla="*/ 1741115 h 2162761"/>
                  <a:gd name="T82" fmla="*/ 332873 w 4374493"/>
                  <a:gd name="T83" fmla="*/ 931100 h 216276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4374493" h="2162761">
                    <a:moveTo>
                      <a:pt x="1632192" y="645353"/>
                    </a:moveTo>
                    <a:lnTo>
                      <a:pt x="1632192" y="449996"/>
                    </a:lnTo>
                    <a:cubicBezTo>
                      <a:pt x="1657876" y="448635"/>
                      <a:pt x="1683594" y="447650"/>
                      <a:pt x="1709330" y="447042"/>
                    </a:cubicBezTo>
                    <a:cubicBezTo>
                      <a:pt x="2424475" y="430250"/>
                      <a:pt x="2893669" y="906140"/>
                      <a:pt x="2893669" y="906140"/>
                    </a:cubicBezTo>
                    <a:cubicBezTo>
                      <a:pt x="2893669" y="906140"/>
                      <a:pt x="2386939" y="1431972"/>
                      <a:pt x="1843601" y="1431972"/>
                    </a:cubicBezTo>
                    <a:cubicBezTo>
                      <a:pt x="1765329" y="1431972"/>
                      <a:pt x="1695315" y="1422566"/>
                      <a:pt x="1632192" y="1406730"/>
                    </a:cubicBezTo>
                    <a:lnTo>
                      <a:pt x="1632192" y="814338"/>
                    </a:lnTo>
                    <a:cubicBezTo>
                      <a:pt x="1910592" y="839450"/>
                      <a:pt x="1966562" y="931339"/>
                      <a:pt x="2133980" y="1139795"/>
                    </a:cubicBezTo>
                    <a:lnTo>
                      <a:pt x="2506236" y="905293"/>
                    </a:lnTo>
                    <a:cubicBezTo>
                      <a:pt x="2506236" y="905293"/>
                      <a:pt x="2234524" y="639010"/>
                      <a:pt x="1776436" y="639010"/>
                    </a:cubicBezTo>
                    <a:cubicBezTo>
                      <a:pt x="1726572" y="639010"/>
                      <a:pt x="1678946" y="641617"/>
                      <a:pt x="1632192" y="645353"/>
                    </a:cubicBezTo>
                    <a:close/>
                    <a:moveTo>
                      <a:pt x="1632192" y="22"/>
                    </a:moveTo>
                    <a:lnTo>
                      <a:pt x="1632192" y="291830"/>
                    </a:lnTo>
                    <a:cubicBezTo>
                      <a:pt x="1657837" y="290309"/>
                      <a:pt x="1683540" y="289092"/>
                      <a:pt x="1709330" y="288397"/>
                    </a:cubicBezTo>
                    <a:cubicBezTo>
                      <a:pt x="2703863" y="263372"/>
                      <a:pt x="3351785" y="897777"/>
                      <a:pt x="3351785" y="897777"/>
                    </a:cubicBezTo>
                    <a:cubicBezTo>
                      <a:pt x="3351785" y="897777"/>
                      <a:pt x="2607536" y="1573890"/>
                      <a:pt x="1832233" y="1573890"/>
                    </a:cubicBezTo>
                    <a:cubicBezTo>
                      <a:pt x="1761201" y="1573890"/>
                      <a:pt x="1694705" y="1569002"/>
                      <a:pt x="1632192" y="1560725"/>
                    </a:cubicBezTo>
                    <a:lnTo>
                      <a:pt x="1632192" y="1741093"/>
                    </a:lnTo>
                    <a:cubicBezTo>
                      <a:pt x="1685633" y="1746176"/>
                      <a:pt x="1740993" y="1749174"/>
                      <a:pt x="1798796" y="1749174"/>
                    </a:cubicBezTo>
                    <a:cubicBezTo>
                      <a:pt x="2520309" y="1749174"/>
                      <a:pt x="3042072" y="1473898"/>
                      <a:pt x="3547349" y="1148071"/>
                    </a:cubicBezTo>
                    <a:cubicBezTo>
                      <a:pt x="3631058" y="1198187"/>
                      <a:pt x="3974034" y="1320097"/>
                      <a:pt x="4044542" y="1373515"/>
                    </a:cubicBezTo>
                    <a:cubicBezTo>
                      <a:pt x="3564125" y="1673990"/>
                      <a:pt x="2444566" y="1916160"/>
                      <a:pt x="1809874" y="1916160"/>
                    </a:cubicBezTo>
                    <a:cubicBezTo>
                      <a:pt x="1750532" y="1915995"/>
                      <a:pt x="1691236" y="1913689"/>
                      <a:pt x="1632192" y="1909252"/>
                    </a:cubicBezTo>
                    <a:lnTo>
                      <a:pt x="1632192" y="2162762"/>
                    </a:lnTo>
                    <a:lnTo>
                      <a:pt x="4374494" y="2162762"/>
                    </a:lnTo>
                    <a:lnTo>
                      <a:pt x="4374494" y="0"/>
                    </a:lnTo>
                    <a:lnTo>
                      <a:pt x="1632221" y="0"/>
                    </a:lnTo>
                    <a:lnTo>
                      <a:pt x="1632192" y="22"/>
                    </a:lnTo>
                    <a:close/>
                    <a:moveTo>
                      <a:pt x="1632192" y="1406730"/>
                    </a:moveTo>
                    <a:lnTo>
                      <a:pt x="1632192" y="1560747"/>
                    </a:lnTo>
                    <a:cubicBezTo>
                      <a:pt x="964847" y="1471834"/>
                      <a:pt x="779635" y="953583"/>
                      <a:pt x="779635" y="953583"/>
                    </a:cubicBezTo>
                    <a:cubicBezTo>
                      <a:pt x="779635" y="953583"/>
                      <a:pt x="1100049" y="688343"/>
                      <a:pt x="1632192" y="645353"/>
                    </a:cubicBezTo>
                    <a:lnTo>
                      <a:pt x="1632192" y="814338"/>
                    </a:lnTo>
                    <a:cubicBezTo>
                      <a:pt x="1631785" y="814338"/>
                      <a:pt x="1631494" y="814251"/>
                      <a:pt x="1631145" y="814251"/>
                    </a:cubicBezTo>
                    <a:cubicBezTo>
                      <a:pt x="1351903" y="789182"/>
                      <a:pt x="1133719" y="984126"/>
                      <a:pt x="1133719" y="984126"/>
                    </a:cubicBezTo>
                    <a:cubicBezTo>
                      <a:pt x="1133719" y="984126"/>
                      <a:pt x="1255953" y="1312277"/>
                      <a:pt x="1632192" y="1406730"/>
                    </a:cubicBezTo>
                    <a:close/>
                    <a:moveTo>
                      <a:pt x="446951" y="931100"/>
                    </a:moveTo>
                    <a:cubicBezTo>
                      <a:pt x="446951" y="931100"/>
                      <a:pt x="842439" y="495050"/>
                      <a:pt x="1632192" y="449974"/>
                    </a:cubicBezTo>
                    <a:lnTo>
                      <a:pt x="1632192" y="291830"/>
                    </a:lnTo>
                    <a:cubicBezTo>
                      <a:pt x="757479" y="344269"/>
                      <a:pt x="0" y="897755"/>
                      <a:pt x="0" y="897755"/>
                    </a:cubicBezTo>
                    <a:cubicBezTo>
                      <a:pt x="0" y="897755"/>
                      <a:pt x="428982" y="1824423"/>
                      <a:pt x="1632221" y="1909252"/>
                    </a:cubicBezTo>
                    <a:lnTo>
                      <a:pt x="1632221" y="1741115"/>
                    </a:lnTo>
                    <a:cubicBezTo>
                      <a:pt x="749251" y="1658089"/>
                      <a:pt x="446951" y="931100"/>
                      <a:pt x="446951" y="931100"/>
                    </a:cubicBezTo>
                    <a:close/>
                  </a:path>
                </a:pathLst>
              </a:custGeom>
              <a:solidFill>
                <a:srgbClr val="76B900"/>
              </a:solidFill>
              <a:ln>
                <a:noFill/>
              </a:ln>
              <a:extLst>
                <a:ext uri="{91240B29-F687-4F45-9708-019B960494DF}">
                  <a14:hiddenLine xmlns:a14="http://schemas.microsoft.com/office/drawing/2010/main" w="29051" cap="flat">
                    <a:solidFill>
                      <a:srgbClr val="000000"/>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endParaRPr lang="ja-JP" altLang="en-US"/>
              </a:p>
            </p:txBody>
          </p:sp>
        </p:grpSp>
        <p:sp>
          <p:nvSpPr>
            <p:cNvPr id="2274" name="Rectangle 298"/>
            <p:cNvSpPr>
              <a:spLocks noChangeArrowheads="1"/>
            </p:cNvSpPr>
            <p:nvPr/>
          </p:nvSpPr>
          <p:spPr bwMode="auto">
            <a:xfrm>
              <a:off x="12364" y="13421"/>
              <a:ext cx="5270" cy="51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grpSp>
          <p:nvGrpSpPr>
            <p:cNvPr id="2314" name="Group 303"/>
            <p:cNvGrpSpPr>
              <a:grpSpLocks/>
            </p:cNvGrpSpPr>
            <p:nvPr/>
          </p:nvGrpSpPr>
          <p:grpSpPr bwMode="auto">
            <a:xfrm>
              <a:off x="14517" y="15191"/>
              <a:ext cx="1095" cy="290"/>
              <a:chOff x="1116" y="10962"/>
              <a:chExt cx="1828" cy="1008"/>
            </a:xfrm>
          </p:grpSpPr>
          <p:sp>
            <p:nvSpPr>
              <p:cNvPr id="2315" name="Rectangle 304"/>
              <p:cNvSpPr>
                <a:spLocks noChangeArrowheads="1"/>
              </p:cNvSpPr>
              <p:nvPr/>
            </p:nvSpPr>
            <p:spPr bwMode="auto">
              <a:xfrm>
                <a:off x="1116" y="10962"/>
                <a:ext cx="1828" cy="1008"/>
              </a:xfrm>
              <a:prstGeom prst="rect">
                <a:avLst/>
              </a:prstGeom>
              <a:solidFill>
                <a:srgbClr val="FFFFFF"/>
              </a:solidFill>
              <a:ln w="9525">
                <a:solidFill>
                  <a:srgbClr val="000000"/>
                </a:solidFill>
                <a:miter lim="800000"/>
                <a:headEnd/>
                <a:tailEnd/>
              </a:ln>
            </p:spPr>
            <p:txBody>
              <a:bodyPr vert="horz" wrap="square" lIns="74295" tIns="8890" rIns="74295" bIns="8890" numCol="1" anchor="t" anchorCtr="0" compatLnSpc="1">
                <a:prstTxWarp prst="textNoShape">
                  <a:avLst/>
                </a:prstTxWarp>
              </a:bodyPr>
              <a:lstStyle/>
              <a:p>
                <a:endParaRPr lang="ja-JP" altLang="en-US"/>
              </a:p>
            </p:txBody>
          </p:sp>
          <p:sp>
            <p:nvSpPr>
              <p:cNvPr id="2317" name="WordArt 305"/>
              <p:cNvSpPr>
                <a:spLocks noChangeArrowheads="1" noChangeShapeType="1" noTextEdit="1"/>
              </p:cNvSpPr>
              <p:nvPr/>
            </p:nvSpPr>
            <p:spPr bwMode="auto">
              <a:xfrm>
                <a:off x="1463" y="11116"/>
                <a:ext cx="1133" cy="701"/>
              </a:xfrm>
              <a:prstGeom prst="rect">
                <a:avLst/>
              </a:prstGeom>
              <a:extLst>
                <a:ext uri="{91240B29-F687-4F45-9708-019B960494DF}">
                  <a14:hiddenLine xmlns:a14="http://schemas.microsoft.com/office/drawing/2010/main" w="15240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3600" kern="10" spc="0">
                    <a:ln>
                      <a:noFill/>
                    </a:ln>
                    <a:solidFill>
                      <a:srgbClr val="272727"/>
                    </a:solidFill>
                    <a:effectLst/>
                    <a:latin typeface="ヒラギノ角ゴ6"/>
                    <a:ea typeface="ヒラギノ角ゴ6"/>
                  </a:rPr>
                  <a:t>各種カスタマイズ</a:t>
                </a:r>
              </a:p>
              <a:p>
                <a:pPr algn="l" rtl="0">
                  <a:buNone/>
                </a:pPr>
                <a:r>
                  <a:rPr lang="ja-JP" altLang="en-US" sz="3600" kern="10" spc="0">
                    <a:ln>
                      <a:noFill/>
                    </a:ln>
                    <a:solidFill>
                      <a:srgbClr val="272727"/>
                    </a:solidFill>
                    <a:effectLst/>
                    <a:latin typeface="ヒラギノ角ゴ6"/>
                    <a:ea typeface="ヒラギノ角ゴ6"/>
                  </a:rPr>
                  <a:t>も承ります</a:t>
                </a:r>
              </a:p>
            </p:txBody>
          </p:sp>
        </p:grpSp>
        <p:sp>
          <p:nvSpPr>
            <p:cNvPr id="2277" name="WordArt 306"/>
            <p:cNvSpPr>
              <a:spLocks noChangeArrowheads="1" noChangeShapeType="1" noTextEdit="1"/>
            </p:cNvSpPr>
            <p:nvPr/>
          </p:nvSpPr>
          <p:spPr bwMode="auto">
            <a:xfrm>
              <a:off x="12670" y="14836"/>
              <a:ext cx="2610" cy="273"/>
            </a:xfrm>
            <a:prstGeom prst="rect">
              <a:avLst/>
            </a:prstGeom>
            <a:extLst>
              <a:ext uri="{91240B29-F687-4F45-9708-019B960494DF}">
                <a14:hiddenLine xmlns:a14="http://schemas.microsoft.com/office/drawing/2010/main" w="5715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en-US" altLang="ja-JP" sz="1000" kern="10" spc="0">
                  <a:ln>
                    <a:noFill/>
                  </a:ln>
                  <a:solidFill>
                    <a:srgbClr val="292929"/>
                  </a:solidFill>
                  <a:effectLst/>
                  <a:latin typeface="ヒラギノ角ゴ4"/>
                  <a:ea typeface="ヒラギノ角ゴ4"/>
                </a:rPr>
                <a:t>Applied CERVO-Ryzen</a:t>
              </a:r>
            </a:p>
            <a:p>
              <a:pPr algn="l" rtl="0">
                <a:buNone/>
              </a:pPr>
              <a:r>
                <a:rPr lang="en-US" altLang="ja-JP" sz="1000" kern="10" spc="0">
                  <a:ln>
                    <a:noFill/>
                  </a:ln>
                  <a:solidFill>
                    <a:srgbClr val="292929"/>
                  </a:solidFill>
                  <a:effectLst/>
                  <a:latin typeface="ヒラギノ角ゴ4"/>
                  <a:ea typeface="ヒラギノ角ゴ4"/>
                </a:rPr>
                <a:t>WST-TR7960XAS3N4TTNVM/RTX4090</a:t>
              </a:r>
              <a:endParaRPr lang="ja-JP" altLang="en-US" sz="1000" kern="10" spc="0">
                <a:ln>
                  <a:noFill/>
                </a:ln>
                <a:solidFill>
                  <a:srgbClr val="292929"/>
                </a:solidFill>
                <a:effectLst/>
                <a:latin typeface="ヒラギノ角ゴ4"/>
                <a:ea typeface="ヒラギノ角ゴ4"/>
              </a:endParaRPr>
            </a:p>
          </p:txBody>
        </p:sp>
        <p:sp>
          <p:nvSpPr>
            <p:cNvPr id="2278" name="WordArt 307"/>
            <p:cNvSpPr>
              <a:spLocks noChangeArrowheads="1" noChangeShapeType="1" noTextEdit="1"/>
            </p:cNvSpPr>
            <p:nvPr/>
          </p:nvSpPr>
          <p:spPr bwMode="auto">
            <a:xfrm>
              <a:off x="12670" y="14588"/>
              <a:ext cx="2246" cy="137"/>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800" kern="10" spc="0">
                  <a:ln>
                    <a:noFill/>
                  </a:ln>
                  <a:solidFill>
                    <a:srgbClr val="000066"/>
                  </a:solidFill>
                  <a:effectLst/>
                  <a:latin typeface="ヒラギノ角ゴ5"/>
                  <a:ea typeface="ヒラギノ角ゴ5"/>
                </a:rPr>
                <a:t>メモリ</a:t>
              </a:r>
              <a:r>
                <a:rPr lang="en-US" altLang="ja-JP" sz="800" kern="10" spc="0">
                  <a:ln>
                    <a:noFill/>
                  </a:ln>
                  <a:solidFill>
                    <a:srgbClr val="000066"/>
                  </a:solidFill>
                  <a:effectLst/>
                  <a:latin typeface="ヒラギノ角ゴ5"/>
                  <a:ea typeface="ヒラギノ角ゴ5"/>
                </a:rPr>
                <a:t>64GB / SSD4TB / 3</a:t>
              </a:r>
              <a:r>
                <a:rPr lang="ja-JP" altLang="en-US" sz="800" kern="10" spc="0">
                  <a:ln>
                    <a:noFill/>
                  </a:ln>
                  <a:solidFill>
                    <a:srgbClr val="000066"/>
                  </a:solidFill>
                  <a:effectLst/>
                  <a:latin typeface="ヒラギノ角ゴ5"/>
                  <a:ea typeface="ヒラギノ角ゴ5"/>
                </a:rPr>
                <a:t>年間保証</a:t>
              </a:r>
            </a:p>
          </p:txBody>
        </p:sp>
        <p:cxnSp>
          <p:nvCxnSpPr>
            <p:cNvPr id="2356" name="AutoShape 308"/>
            <p:cNvCxnSpPr>
              <a:cxnSpLocks noChangeShapeType="1"/>
            </p:cNvCxnSpPr>
            <p:nvPr/>
          </p:nvCxnSpPr>
          <p:spPr bwMode="auto">
            <a:xfrm>
              <a:off x="12641" y="14772"/>
              <a:ext cx="2969"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pic>
          <p:nvPicPr>
            <p:cNvPr id="2357" name="Picture 309" descr="終息】NE Platinum | 株式会社リンクスインターナショナル"/>
            <p:cNvPicPr>
              <a:picLocks noChangeAspect="1" noChangeArrowheads="1"/>
            </p:cNvPicPr>
            <p:nvPr/>
          </p:nvPicPr>
          <p:blipFill>
            <a:blip r:embed="rId15" r:link="rId6" cstate="print">
              <a:extLst>
                <a:ext uri="{28A0092B-C50C-407E-A947-70E740481C1C}">
                  <a14:useLocalDpi xmlns:a14="http://schemas.microsoft.com/office/drawing/2010/main" val="0"/>
                </a:ext>
              </a:extLst>
            </a:blip>
            <a:srcRect l="17613" t="6778" r="18163" b="6699"/>
            <a:stretch>
              <a:fillRect/>
            </a:stretch>
          </p:blipFill>
          <p:spPr bwMode="auto">
            <a:xfrm>
              <a:off x="13834" y="14013"/>
              <a:ext cx="393" cy="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8" name="Picture 310"/>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3225" y="14013"/>
              <a:ext cx="530" cy="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279" name="グループ化 17"/>
            <p:cNvGrpSpPr>
              <a:grpSpLocks/>
            </p:cNvGrpSpPr>
            <p:nvPr/>
          </p:nvGrpSpPr>
          <p:grpSpPr bwMode="auto">
            <a:xfrm>
              <a:off x="14307" y="14051"/>
              <a:ext cx="609" cy="473"/>
              <a:chOff x="0" y="0"/>
              <a:chExt cx="4330576" cy="3363338"/>
            </a:xfrm>
          </p:grpSpPr>
          <p:sp>
            <p:nvSpPr>
              <p:cNvPr id="2308" name="グラフィックス 13"/>
              <p:cNvSpPr>
                <a:spLocks/>
              </p:cNvSpPr>
              <p:nvPr/>
            </p:nvSpPr>
            <p:spPr bwMode="auto">
              <a:xfrm>
                <a:off x="0" y="2549044"/>
                <a:ext cx="4330576" cy="814294"/>
              </a:xfrm>
              <a:custGeom>
                <a:avLst/>
                <a:gdLst>
                  <a:gd name="T0" fmla="*/ 1800919 w 5814698"/>
                  <a:gd name="T1" fmla="*/ 1108 h 814294"/>
                  <a:gd name="T2" fmla="*/ 1801005 w 5814698"/>
                  <a:gd name="T3" fmla="*/ 814294 h 814294"/>
                  <a:gd name="T4" fmla="*/ 2029894 w 5814698"/>
                  <a:gd name="T5" fmla="*/ 814294 h 814294"/>
                  <a:gd name="T6" fmla="*/ 2029894 w 5814698"/>
                  <a:gd name="T7" fmla="*/ 1129 h 814294"/>
                  <a:gd name="T8" fmla="*/ 1800919 w 5814698"/>
                  <a:gd name="T9" fmla="*/ 1129 h 814294"/>
                  <a:gd name="T10" fmla="*/ 0 w 5814698"/>
                  <a:gd name="T11" fmla="*/ 22 h 814294"/>
                  <a:gd name="T12" fmla="*/ 0 w 5814698"/>
                  <a:gd name="T13" fmla="*/ 814294 h 814294"/>
                  <a:gd name="T14" fmla="*/ 230967 w 5814698"/>
                  <a:gd name="T15" fmla="*/ 814294 h 814294"/>
                  <a:gd name="T16" fmla="*/ 230967 w 5814698"/>
                  <a:gd name="T17" fmla="*/ 195987 h 814294"/>
                  <a:gd name="T18" fmla="*/ 409898 w 5814698"/>
                  <a:gd name="T19" fmla="*/ 196052 h 814294"/>
                  <a:gd name="T20" fmla="*/ 539934 w 5814698"/>
                  <a:gd name="T21" fmla="*/ 241410 h 814294"/>
                  <a:gd name="T22" fmla="*/ 590930 w 5814698"/>
                  <a:gd name="T23" fmla="*/ 456730 h 814294"/>
                  <a:gd name="T24" fmla="*/ 590930 w 5814698"/>
                  <a:gd name="T25" fmla="*/ 814294 h 814294"/>
                  <a:gd name="T26" fmla="*/ 814707 w 5814698"/>
                  <a:gd name="T27" fmla="*/ 814294 h 814294"/>
                  <a:gd name="T28" fmla="*/ 814707 w 5814698"/>
                  <a:gd name="T29" fmla="*/ 364407 h 814294"/>
                  <a:gd name="T30" fmla="*/ 411068 w 5814698"/>
                  <a:gd name="T31" fmla="*/ 0 h 814294"/>
                  <a:gd name="T32" fmla="*/ 0 w 5814698"/>
                  <a:gd name="T33" fmla="*/ 0 h 814294"/>
                  <a:gd name="T34" fmla="*/ 2169522 w 5814698"/>
                  <a:gd name="T35" fmla="*/ 1129 h 814294"/>
                  <a:gd name="T36" fmla="*/ 2169522 w 5814698"/>
                  <a:gd name="T37" fmla="*/ 814294 h 814294"/>
                  <a:gd name="T38" fmla="*/ 2540853 w 5814698"/>
                  <a:gd name="T39" fmla="*/ 814294 h 814294"/>
                  <a:gd name="T40" fmla="*/ 2873076 w 5814698"/>
                  <a:gd name="T41" fmla="*/ 707286 h 814294"/>
                  <a:gd name="T42" fmla="*/ 2954346 w 5814698"/>
                  <a:gd name="T43" fmla="*/ 416651 h 814294"/>
                  <a:gd name="T44" fmla="*/ 2880244 w 5814698"/>
                  <a:gd name="T45" fmla="*/ 136878 h 814294"/>
                  <a:gd name="T46" fmla="*/ 2490832 w 5814698"/>
                  <a:gd name="T47" fmla="*/ 1129 h 814294"/>
                  <a:gd name="T48" fmla="*/ 2396612 w 5814698"/>
                  <a:gd name="T49" fmla="*/ 178174 h 814294"/>
                  <a:gd name="T50" fmla="*/ 2495054 w 5814698"/>
                  <a:gd name="T51" fmla="*/ 178174 h 814294"/>
                  <a:gd name="T52" fmla="*/ 2730222 w 5814698"/>
                  <a:gd name="T53" fmla="*/ 409439 h 814294"/>
                  <a:gd name="T54" fmla="*/ 2495054 w 5814698"/>
                  <a:gd name="T55" fmla="*/ 640726 h 814294"/>
                  <a:gd name="T56" fmla="*/ 2396612 w 5814698"/>
                  <a:gd name="T57" fmla="*/ 640726 h 814294"/>
                  <a:gd name="T58" fmla="*/ 2396612 w 5814698"/>
                  <a:gd name="T59" fmla="*/ 178195 h 814294"/>
                  <a:gd name="T60" fmla="*/ 1470839 w 5814698"/>
                  <a:gd name="T61" fmla="*/ 1129 h 814294"/>
                  <a:gd name="T62" fmla="*/ 1279781 w 5814698"/>
                  <a:gd name="T63" fmla="*/ 645613 h 814294"/>
                  <a:gd name="T64" fmla="*/ 1096693 w 5814698"/>
                  <a:gd name="T65" fmla="*/ 1173 h 814294"/>
                  <a:gd name="T66" fmla="*/ 849571 w 5814698"/>
                  <a:gd name="T67" fmla="*/ 1129 h 814294"/>
                  <a:gd name="T68" fmla="*/ 1111028 w 5814698"/>
                  <a:gd name="T69" fmla="*/ 814294 h 814294"/>
                  <a:gd name="T70" fmla="*/ 1440999 w 5814698"/>
                  <a:gd name="T71" fmla="*/ 814294 h 814294"/>
                  <a:gd name="T72" fmla="*/ 1704513 w 5814698"/>
                  <a:gd name="T73" fmla="*/ 1129 h 814294"/>
                  <a:gd name="T74" fmla="*/ 1470861 w 5814698"/>
                  <a:gd name="T75" fmla="*/ 1129 h 814294"/>
                  <a:gd name="T76" fmla="*/ 3060865 w 5814698"/>
                  <a:gd name="T77" fmla="*/ 814294 h 814294"/>
                  <a:gd name="T78" fmla="*/ 3289839 w 5814698"/>
                  <a:gd name="T79" fmla="*/ 814294 h 814294"/>
                  <a:gd name="T80" fmla="*/ 3289839 w 5814698"/>
                  <a:gd name="T81" fmla="*/ 1195 h 814294"/>
                  <a:gd name="T82" fmla="*/ 3060822 w 5814698"/>
                  <a:gd name="T83" fmla="*/ 1129 h 814294"/>
                  <a:gd name="T84" fmla="*/ 3702639 w 5814698"/>
                  <a:gd name="T85" fmla="*/ 1412 h 814294"/>
                  <a:gd name="T86" fmla="*/ 3382954 w 5814698"/>
                  <a:gd name="T87" fmla="*/ 814012 h 814294"/>
                  <a:gd name="T88" fmla="*/ 3608702 w 5814698"/>
                  <a:gd name="T89" fmla="*/ 814012 h 814294"/>
                  <a:gd name="T90" fmla="*/ 3659287 w 5814698"/>
                  <a:gd name="T91" fmla="*/ 670378 h 814294"/>
                  <a:gd name="T92" fmla="*/ 4037591 w 5814698"/>
                  <a:gd name="T93" fmla="*/ 670378 h 814294"/>
                  <a:gd name="T94" fmla="*/ 4085447 w 5814698"/>
                  <a:gd name="T95" fmla="*/ 814012 h 814294"/>
                  <a:gd name="T96" fmla="*/ 4330577 w 5814698"/>
                  <a:gd name="T97" fmla="*/ 814012 h 814294"/>
                  <a:gd name="T98" fmla="*/ 4008444 w 5814698"/>
                  <a:gd name="T99" fmla="*/ 1347 h 814294"/>
                  <a:gd name="T100" fmla="*/ 3702639 w 5814698"/>
                  <a:gd name="T101" fmla="*/ 1434 h 814294"/>
                  <a:gd name="T102" fmla="*/ 3851254 w 5814698"/>
                  <a:gd name="T103" fmla="*/ 149673 h 814294"/>
                  <a:gd name="T104" fmla="*/ 3989929 w 5814698"/>
                  <a:gd name="T105" fmla="*/ 530350 h 814294"/>
                  <a:gd name="T106" fmla="*/ 3708205 w 5814698"/>
                  <a:gd name="T107" fmla="*/ 530350 h 81429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5814698" h="814294">
                    <a:moveTo>
                      <a:pt x="2418108" y="1108"/>
                    </a:moveTo>
                    <a:lnTo>
                      <a:pt x="2418224" y="814294"/>
                    </a:lnTo>
                    <a:lnTo>
                      <a:pt x="2725554" y="814294"/>
                    </a:lnTo>
                    <a:lnTo>
                      <a:pt x="2725554" y="1129"/>
                    </a:lnTo>
                    <a:lnTo>
                      <a:pt x="2418108" y="1129"/>
                    </a:lnTo>
                    <a:lnTo>
                      <a:pt x="2418108" y="1108"/>
                    </a:lnTo>
                    <a:close/>
                    <a:moveTo>
                      <a:pt x="0" y="22"/>
                    </a:moveTo>
                    <a:lnTo>
                      <a:pt x="0" y="814294"/>
                    </a:lnTo>
                    <a:lnTo>
                      <a:pt x="310121" y="814294"/>
                    </a:lnTo>
                    <a:lnTo>
                      <a:pt x="310121" y="195987"/>
                    </a:lnTo>
                    <a:lnTo>
                      <a:pt x="550373" y="196052"/>
                    </a:lnTo>
                    <a:cubicBezTo>
                      <a:pt x="629954" y="196052"/>
                      <a:pt x="686622" y="210845"/>
                      <a:pt x="724973" y="241410"/>
                    </a:cubicBezTo>
                    <a:cubicBezTo>
                      <a:pt x="773616" y="280121"/>
                      <a:pt x="793446" y="342531"/>
                      <a:pt x="793446" y="456730"/>
                    </a:cubicBezTo>
                    <a:lnTo>
                      <a:pt x="793446" y="814294"/>
                    </a:lnTo>
                    <a:lnTo>
                      <a:pt x="1093914" y="814294"/>
                    </a:lnTo>
                    <a:lnTo>
                      <a:pt x="1093914" y="364407"/>
                    </a:lnTo>
                    <a:cubicBezTo>
                      <a:pt x="1093914" y="43316"/>
                      <a:pt x="819963" y="0"/>
                      <a:pt x="551944" y="0"/>
                    </a:cubicBezTo>
                    <a:lnTo>
                      <a:pt x="0" y="0"/>
                    </a:lnTo>
                    <a:lnTo>
                      <a:pt x="0" y="22"/>
                    </a:lnTo>
                    <a:close/>
                    <a:moveTo>
                      <a:pt x="2913034" y="1129"/>
                    </a:moveTo>
                    <a:lnTo>
                      <a:pt x="2913034" y="814294"/>
                    </a:lnTo>
                    <a:lnTo>
                      <a:pt x="3411623" y="814294"/>
                    </a:lnTo>
                    <a:cubicBezTo>
                      <a:pt x="3677259" y="814294"/>
                      <a:pt x="3763933" y="781275"/>
                      <a:pt x="3857702" y="707286"/>
                    </a:cubicBezTo>
                    <a:cubicBezTo>
                      <a:pt x="3923995" y="655324"/>
                      <a:pt x="3966823" y="541277"/>
                      <a:pt x="3966823" y="416651"/>
                    </a:cubicBezTo>
                    <a:cubicBezTo>
                      <a:pt x="3966823" y="302365"/>
                      <a:pt x="3930566" y="200375"/>
                      <a:pt x="3867326" y="136878"/>
                    </a:cubicBezTo>
                    <a:cubicBezTo>
                      <a:pt x="3753437" y="23331"/>
                      <a:pt x="3589363" y="1129"/>
                      <a:pt x="3344459" y="1129"/>
                    </a:cubicBezTo>
                    <a:lnTo>
                      <a:pt x="2913034" y="1129"/>
                    </a:lnTo>
                    <a:close/>
                    <a:moveTo>
                      <a:pt x="3217950" y="178174"/>
                    </a:moveTo>
                    <a:lnTo>
                      <a:pt x="3350128" y="178174"/>
                    </a:lnTo>
                    <a:cubicBezTo>
                      <a:pt x="3541853" y="178174"/>
                      <a:pt x="3665890" y="242518"/>
                      <a:pt x="3665890" y="409439"/>
                    </a:cubicBezTo>
                    <a:cubicBezTo>
                      <a:pt x="3665890" y="576404"/>
                      <a:pt x="3541853" y="640726"/>
                      <a:pt x="3350128" y="640726"/>
                    </a:cubicBezTo>
                    <a:lnTo>
                      <a:pt x="3217950" y="640726"/>
                    </a:lnTo>
                    <a:lnTo>
                      <a:pt x="3217950" y="178195"/>
                    </a:lnTo>
                    <a:lnTo>
                      <a:pt x="3217950" y="178174"/>
                    </a:lnTo>
                    <a:close/>
                    <a:moveTo>
                      <a:pt x="1974907" y="1129"/>
                    </a:moveTo>
                    <a:lnTo>
                      <a:pt x="1718372" y="645613"/>
                    </a:lnTo>
                    <a:lnTo>
                      <a:pt x="1472538" y="1173"/>
                    </a:lnTo>
                    <a:lnTo>
                      <a:pt x="1140726" y="1129"/>
                    </a:lnTo>
                    <a:lnTo>
                      <a:pt x="1491786" y="814294"/>
                    </a:lnTo>
                    <a:lnTo>
                      <a:pt x="1934841" y="814294"/>
                    </a:lnTo>
                    <a:lnTo>
                      <a:pt x="2288663" y="1129"/>
                    </a:lnTo>
                    <a:lnTo>
                      <a:pt x="1974936" y="1129"/>
                    </a:lnTo>
                    <a:lnTo>
                      <a:pt x="1974907" y="1129"/>
                    </a:lnTo>
                    <a:close/>
                    <a:moveTo>
                      <a:pt x="4109847" y="814294"/>
                    </a:moveTo>
                    <a:lnTo>
                      <a:pt x="4417293" y="814294"/>
                    </a:lnTo>
                    <a:lnTo>
                      <a:pt x="4417293" y="1195"/>
                    </a:lnTo>
                    <a:lnTo>
                      <a:pt x="4109789" y="1129"/>
                    </a:lnTo>
                    <a:lnTo>
                      <a:pt x="4109847" y="814294"/>
                    </a:lnTo>
                    <a:close/>
                    <a:moveTo>
                      <a:pt x="4971562" y="1412"/>
                    </a:moveTo>
                    <a:lnTo>
                      <a:pt x="4542318" y="814012"/>
                    </a:lnTo>
                    <a:lnTo>
                      <a:pt x="4845432" y="814012"/>
                    </a:lnTo>
                    <a:lnTo>
                      <a:pt x="4913353" y="670378"/>
                    </a:lnTo>
                    <a:lnTo>
                      <a:pt x="5421305" y="670378"/>
                    </a:lnTo>
                    <a:lnTo>
                      <a:pt x="5485562" y="814012"/>
                    </a:lnTo>
                    <a:lnTo>
                      <a:pt x="5814699" y="814012"/>
                    </a:lnTo>
                    <a:lnTo>
                      <a:pt x="5382169" y="1347"/>
                    </a:lnTo>
                    <a:lnTo>
                      <a:pt x="4971562" y="1434"/>
                    </a:lnTo>
                    <a:lnTo>
                      <a:pt x="4971562" y="1412"/>
                    </a:lnTo>
                    <a:close/>
                    <a:moveTo>
                      <a:pt x="5171109" y="149673"/>
                    </a:moveTo>
                    <a:lnTo>
                      <a:pt x="5357309" y="530350"/>
                    </a:lnTo>
                    <a:lnTo>
                      <a:pt x="4979035" y="530350"/>
                    </a:lnTo>
                    <a:lnTo>
                      <a:pt x="5171109" y="149673"/>
                    </a:lnTo>
                    <a:close/>
                  </a:path>
                </a:pathLst>
              </a:custGeom>
              <a:solidFill>
                <a:srgbClr val="1A1919"/>
              </a:solidFill>
              <a:ln>
                <a:noFill/>
              </a:ln>
              <a:extLst>
                <a:ext uri="{91240B29-F687-4F45-9708-019B960494DF}">
                  <a14:hiddenLine xmlns:a14="http://schemas.microsoft.com/office/drawing/2010/main" w="29051" cap="flat">
                    <a:solidFill>
                      <a:srgbClr val="000000"/>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endParaRPr lang="ja-JP" altLang="en-US"/>
              </a:p>
            </p:txBody>
          </p:sp>
          <p:sp>
            <p:nvSpPr>
              <p:cNvPr id="2309" name="グラフィックス 13"/>
              <p:cNvSpPr>
                <a:spLocks/>
              </p:cNvSpPr>
              <p:nvPr/>
            </p:nvSpPr>
            <p:spPr bwMode="auto">
              <a:xfrm>
                <a:off x="282656" y="0"/>
                <a:ext cx="3257964" cy="2162761"/>
              </a:xfrm>
              <a:custGeom>
                <a:avLst/>
                <a:gdLst>
                  <a:gd name="T0" fmla="*/ 1215598 w 4374493"/>
                  <a:gd name="T1" fmla="*/ 645353 h 2162761"/>
                  <a:gd name="T2" fmla="*/ 1215598 w 4374493"/>
                  <a:gd name="T3" fmla="*/ 449996 h 2162761"/>
                  <a:gd name="T4" fmla="*/ 1273047 w 4374493"/>
                  <a:gd name="T5" fmla="*/ 447042 h 2162761"/>
                  <a:gd name="T6" fmla="*/ 2155100 w 4374493"/>
                  <a:gd name="T7" fmla="*/ 906140 h 2162761"/>
                  <a:gd name="T8" fmla="*/ 1373047 w 4374493"/>
                  <a:gd name="T9" fmla="*/ 1431972 h 2162761"/>
                  <a:gd name="T10" fmla="*/ 1215598 w 4374493"/>
                  <a:gd name="T11" fmla="*/ 1406730 h 2162761"/>
                  <a:gd name="T12" fmla="*/ 1215598 w 4374493"/>
                  <a:gd name="T13" fmla="*/ 814338 h 2162761"/>
                  <a:gd name="T14" fmla="*/ 1589311 w 4374493"/>
                  <a:gd name="T15" fmla="*/ 1139795 h 2162761"/>
                  <a:gd name="T16" fmla="*/ 1866554 w 4374493"/>
                  <a:gd name="T17" fmla="*/ 905293 h 2162761"/>
                  <a:gd name="T18" fmla="*/ 1323025 w 4374493"/>
                  <a:gd name="T19" fmla="*/ 639010 h 2162761"/>
                  <a:gd name="T20" fmla="*/ 1215598 w 4374493"/>
                  <a:gd name="T21" fmla="*/ 645353 h 2162761"/>
                  <a:gd name="T22" fmla="*/ 1215598 w 4374493"/>
                  <a:gd name="T23" fmla="*/ 22 h 2162761"/>
                  <a:gd name="T24" fmla="*/ 1215598 w 4374493"/>
                  <a:gd name="T25" fmla="*/ 291830 h 2162761"/>
                  <a:gd name="T26" fmla="*/ 1273047 w 4374493"/>
                  <a:gd name="T27" fmla="*/ 288397 h 2162761"/>
                  <a:gd name="T28" fmla="*/ 2496288 w 4374493"/>
                  <a:gd name="T29" fmla="*/ 897777 h 2162761"/>
                  <a:gd name="T30" fmla="*/ 1364581 w 4374493"/>
                  <a:gd name="T31" fmla="*/ 1573890 h 2162761"/>
                  <a:gd name="T32" fmla="*/ 1215598 w 4374493"/>
                  <a:gd name="T33" fmla="*/ 1560725 h 2162761"/>
                  <a:gd name="T34" fmla="*/ 1215598 w 4374493"/>
                  <a:gd name="T35" fmla="*/ 1741093 h 2162761"/>
                  <a:gd name="T36" fmla="*/ 1339678 w 4374493"/>
                  <a:gd name="T37" fmla="*/ 1749174 h 2162761"/>
                  <a:gd name="T38" fmla="*/ 2641937 w 4374493"/>
                  <a:gd name="T39" fmla="*/ 1148071 h 2162761"/>
                  <a:gd name="T40" fmla="*/ 3012228 w 4374493"/>
                  <a:gd name="T41" fmla="*/ 1373515 h 2162761"/>
                  <a:gd name="T42" fmla="*/ 1347929 w 4374493"/>
                  <a:gd name="T43" fmla="*/ 1916160 h 2162761"/>
                  <a:gd name="T44" fmla="*/ 1215598 w 4374493"/>
                  <a:gd name="T45" fmla="*/ 1909252 h 2162761"/>
                  <a:gd name="T46" fmla="*/ 1215598 w 4374493"/>
                  <a:gd name="T47" fmla="*/ 2162762 h 2162761"/>
                  <a:gd name="T48" fmla="*/ 3257965 w 4374493"/>
                  <a:gd name="T49" fmla="*/ 2162762 h 2162761"/>
                  <a:gd name="T50" fmla="*/ 3257965 w 4374493"/>
                  <a:gd name="T51" fmla="*/ 0 h 2162761"/>
                  <a:gd name="T52" fmla="*/ 1215619 w 4374493"/>
                  <a:gd name="T53" fmla="*/ 0 h 2162761"/>
                  <a:gd name="T54" fmla="*/ 1215598 w 4374493"/>
                  <a:gd name="T55" fmla="*/ 1406730 h 2162761"/>
                  <a:gd name="T56" fmla="*/ 1215598 w 4374493"/>
                  <a:gd name="T57" fmla="*/ 1560747 h 2162761"/>
                  <a:gd name="T58" fmla="*/ 580644 w 4374493"/>
                  <a:gd name="T59" fmla="*/ 953583 h 2162761"/>
                  <a:gd name="T60" fmla="*/ 1215598 w 4374493"/>
                  <a:gd name="T61" fmla="*/ 645353 h 2162761"/>
                  <a:gd name="T62" fmla="*/ 1215598 w 4374493"/>
                  <a:gd name="T63" fmla="*/ 814338 h 2162761"/>
                  <a:gd name="T64" fmla="*/ 1214818 w 4374493"/>
                  <a:gd name="T65" fmla="*/ 814251 h 2162761"/>
                  <a:gd name="T66" fmla="*/ 844353 w 4374493"/>
                  <a:gd name="T67" fmla="*/ 984126 h 2162761"/>
                  <a:gd name="T68" fmla="*/ 1215598 w 4374493"/>
                  <a:gd name="T69" fmla="*/ 1406730 h 2162761"/>
                  <a:gd name="T70" fmla="*/ 332873 w 4374493"/>
                  <a:gd name="T71" fmla="*/ 931100 h 2162761"/>
                  <a:gd name="T72" fmla="*/ 1215598 w 4374493"/>
                  <a:gd name="T73" fmla="*/ 449974 h 2162761"/>
                  <a:gd name="T74" fmla="*/ 1215598 w 4374493"/>
                  <a:gd name="T75" fmla="*/ 291830 h 2162761"/>
                  <a:gd name="T76" fmla="*/ 0 w 4374493"/>
                  <a:gd name="T77" fmla="*/ 897755 h 2162761"/>
                  <a:gd name="T78" fmla="*/ 1215619 w 4374493"/>
                  <a:gd name="T79" fmla="*/ 1909252 h 2162761"/>
                  <a:gd name="T80" fmla="*/ 1215619 w 4374493"/>
                  <a:gd name="T81" fmla="*/ 1741115 h 2162761"/>
                  <a:gd name="T82" fmla="*/ 332873 w 4374493"/>
                  <a:gd name="T83" fmla="*/ 931100 h 216276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4374493" h="2162761">
                    <a:moveTo>
                      <a:pt x="1632192" y="645353"/>
                    </a:moveTo>
                    <a:lnTo>
                      <a:pt x="1632192" y="449996"/>
                    </a:lnTo>
                    <a:cubicBezTo>
                      <a:pt x="1657876" y="448635"/>
                      <a:pt x="1683594" y="447650"/>
                      <a:pt x="1709330" y="447042"/>
                    </a:cubicBezTo>
                    <a:cubicBezTo>
                      <a:pt x="2424475" y="430250"/>
                      <a:pt x="2893669" y="906140"/>
                      <a:pt x="2893669" y="906140"/>
                    </a:cubicBezTo>
                    <a:cubicBezTo>
                      <a:pt x="2893669" y="906140"/>
                      <a:pt x="2386939" y="1431972"/>
                      <a:pt x="1843601" y="1431972"/>
                    </a:cubicBezTo>
                    <a:cubicBezTo>
                      <a:pt x="1765329" y="1431972"/>
                      <a:pt x="1695315" y="1422566"/>
                      <a:pt x="1632192" y="1406730"/>
                    </a:cubicBezTo>
                    <a:lnTo>
                      <a:pt x="1632192" y="814338"/>
                    </a:lnTo>
                    <a:cubicBezTo>
                      <a:pt x="1910592" y="839450"/>
                      <a:pt x="1966562" y="931339"/>
                      <a:pt x="2133980" y="1139795"/>
                    </a:cubicBezTo>
                    <a:lnTo>
                      <a:pt x="2506236" y="905293"/>
                    </a:lnTo>
                    <a:cubicBezTo>
                      <a:pt x="2506236" y="905293"/>
                      <a:pt x="2234524" y="639010"/>
                      <a:pt x="1776436" y="639010"/>
                    </a:cubicBezTo>
                    <a:cubicBezTo>
                      <a:pt x="1726572" y="639010"/>
                      <a:pt x="1678946" y="641617"/>
                      <a:pt x="1632192" y="645353"/>
                    </a:cubicBezTo>
                    <a:close/>
                    <a:moveTo>
                      <a:pt x="1632192" y="22"/>
                    </a:moveTo>
                    <a:lnTo>
                      <a:pt x="1632192" y="291830"/>
                    </a:lnTo>
                    <a:cubicBezTo>
                      <a:pt x="1657837" y="290309"/>
                      <a:pt x="1683540" y="289092"/>
                      <a:pt x="1709330" y="288397"/>
                    </a:cubicBezTo>
                    <a:cubicBezTo>
                      <a:pt x="2703863" y="263372"/>
                      <a:pt x="3351785" y="897777"/>
                      <a:pt x="3351785" y="897777"/>
                    </a:cubicBezTo>
                    <a:cubicBezTo>
                      <a:pt x="3351785" y="897777"/>
                      <a:pt x="2607536" y="1573890"/>
                      <a:pt x="1832233" y="1573890"/>
                    </a:cubicBezTo>
                    <a:cubicBezTo>
                      <a:pt x="1761201" y="1573890"/>
                      <a:pt x="1694705" y="1569002"/>
                      <a:pt x="1632192" y="1560725"/>
                    </a:cubicBezTo>
                    <a:lnTo>
                      <a:pt x="1632192" y="1741093"/>
                    </a:lnTo>
                    <a:cubicBezTo>
                      <a:pt x="1685633" y="1746176"/>
                      <a:pt x="1740993" y="1749174"/>
                      <a:pt x="1798796" y="1749174"/>
                    </a:cubicBezTo>
                    <a:cubicBezTo>
                      <a:pt x="2520309" y="1749174"/>
                      <a:pt x="3042072" y="1473898"/>
                      <a:pt x="3547349" y="1148071"/>
                    </a:cubicBezTo>
                    <a:cubicBezTo>
                      <a:pt x="3631058" y="1198187"/>
                      <a:pt x="3974034" y="1320097"/>
                      <a:pt x="4044542" y="1373515"/>
                    </a:cubicBezTo>
                    <a:cubicBezTo>
                      <a:pt x="3564125" y="1673990"/>
                      <a:pt x="2444566" y="1916160"/>
                      <a:pt x="1809874" y="1916160"/>
                    </a:cubicBezTo>
                    <a:cubicBezTo>
                      <a:pt x="1750532" y="1915995"/>
                      <a:pt x="1691236" y="1913689"/>
                      <a:pt x="1632192" y="1909252"/>
                    </a:cubicBezTo>
                    <a:lnTo>
                      <a:pt x="1632192" y="2162762"/>
                    </a:lnTo>
                    <a:lnTo>
                      <a:pt x="4374494" y="2162762"/>
                    </a:lnTo>
                    <a:lnTo>
                      <a:pt x="4374494" y="0"/>
                    </a:lnTo>
                    <a:lnTo>
                      <a:pt x="1632221" y="0"/>
                    </a:lnTo>
                    <a:lnTo>
                      <a:pt x="1632192" y="22"/>
                    </a:lnTo>
                    <a:close/>
                    <a:moveTo>
                      <a:pt x="1632192" y="1406730"/>
                    </a:moveTo>
                    <a:lnTo>
                      <a:pt x="1632192" y="1560747"/>
                    </a:lnTo>
                    <a:cubicBezTo>
                      <a:pt x="964847" y="1471834"/>
                      <a:pt x="779635" y="953583"/>
                      <a:pt x="779635" y="953583"/>
                    </a:cubicBezTo>
                    <a:cubicBezTo>
                      <a:pt x="779635" y="953583"/>
                      <a:pt x="1100049" y="688343"/>
                      <a:pt x="1632192" y="645353"/>
                    </a:cubicBezTo>
                    <a:lnTo>
                      <a:pt x="1632192" y="814338"/>
                    </a:lnTo>
                    <a:cubicBezTo>
                      <a:pt x="1631785" y="814338"/>
                      <a:pt x="1631494" y="814251"/>
                      <a:pt x="1631145" y="814251"/>
                    </a:cubicBezTo>
                    <a:cubicBezTo>
                      <a:pt x="1351903" y="789182"/>
                      <a:pt x="1133719" y="984126"/>
                      <a:pt x="1133719" y="984126"/>
                    </a:cubicBezTo>
                    <a:cubicBezTo>
                      <a:pt x="1133719" y="984126"/>
                      <a:pt x="1255953" y="1312277"/>
                      <a:pt x="1632192" y="1406730"/>
                    </a:cubicBezTo>
                    <a:close/>
                    <a:moveTo>
                      <a:pt x="446951" y="931100"/>
                    </a:moveTo>
                    <a:cubicBezTo>
                      <a:pt x="446951" y="931100"/>
                      <a:pt x="842439" y="495050"/>
                      <a:pt x="1632192" y="449974"/>
                    </a:cubicBezTo>
                    <a:lnTo>
                      <a:pt x="1632192" y="291830"/>
                    </a:lnTo>
                    <a:cubicBezTo>
                      <a:pt x="757479" y="344269"/>
                      <a:pt x="0" y="897755"/>
                      <a:pt x="0" y="897755"/>
                    </a:cubicBezTo>
                    <a:cubicBezTo>
                      <a:pt x="0" y="897755"/>
                      <a:pt x="428982" y="1824423"/>
                      <a:pt x="1632221" y="1909252"/>
                    </a:cubicBezTo>
                    <a:lnTo>
                      <a:pt x="1632221" y="1741115"/>
                    </a:lnTo>
                    <a:cubicBezTo>
                      <a:pt x="749251" y="1658089"/>
                      <a:pt x="446951" y="931100"/>
                      <a:pt x="446951" y="931100"/>
                    </a:cubicBezTo>
                    <a:close/>
                  </a:path>
                </a:pathLst>
              </a:custGeom>
              <a:solidFill>
                <a:srgbClr val="76B900"/>
              </a:solidFill>
              <a:ln>
                <a:noFill/>
              </a:ln>
              <a:extLst>
                <a:ext uri="{91240B29-F687-4F45-9708-019B960494DF}">
                  <a14:hiddenLine xmlns:a14="http://schemas.microsoft.com/office/drawing/2010/main" w="29051" cap="flat">
                    <a:solidFill>
                      <a:srgbClr val="000000"/>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endParaRPr lang="ja-JP" altLang="en-US"/>
              </a:p>
            </p:txBody>
          </p:sp>
        </p:grpSp>
        <p:sp>
          <p:nvSpPr>
            <p:cNvPr id="2280" name="Rectangle 314"/>
            <p:cNvSpPr>
              <a:spLocks noChangeArrowheads="1"/>
            </p:cNvSpPr>
            <p:nvPr/>
          </p:nvSpPr>
          <p:spPr bwMode="auto">
            <a:xfrm>
              <a:off x="17872" y="13424"/>
              <a:ext cx="5270" cy="51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sp>
          <p:nvSpPr>
            <p:cNvPr id="2281" name="WordArt 315"/>
            <p:cNvSpPr>
              <a:spLocks noChangeArrowheads="1" noChangeShapeType="1" noTextEdit="1"/>
            </p:cNvSpPr>
            <p:nvPr/>
          </p:nvSpPr>
          <p:spPr bwMode="auto">
            <a:xfrm>
              <a:off x="18178" y="13494"/>
              <a:ext cx="2510" cy="383"/>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en-US" altLang="ja-JP" sz="800" kern="10" spc="0">
                  <a:ln>
                    <a:noFill/>
                  </a:ln>
                  <a:solidFill>
                    <a:srgbClr val="FFFFFF"/>
                  </a:solidFill>
                  <a:effectLst/>
                  <a:latin typeface="ヒラギノ角ゴ6"/>
                  <a:ea typeface="ヒラギノ角ゴ6"/>
                </a:rPr>
                <a:t>AMD Threadripper Pro /</a:t>
              </a:r>
            </a:p>
            <a:p>
              <a:pPr algn="l" rtl="0">
                <a:buNone/>
              </a:pPr>
              <a:r>
                <a:rPr lang="en-US" altLang="ja-JP" sz="800" kern="10" spc="0">
                  <a:ln>
                    <a:noFill/>
                  </a:ln>
                  <a:solidFill>
                    <a:srgbClr val="FFFFFF"/>
                  </a:solidFill>
                  <a:effectLst/>
                  <a:latin typeface="ヒラギノ角ゴ6"/>
                  <a:ea typeface="ヒラギノ角ゴ6"/>
                </a:rPr>
                <a:t>RTX 6000Ada</a:t>
              </a:r>
              <a:r>
                <a:rPr lang="ja-JP" altLang="en-US" sz="800" kern="10" spc="0">
                  <a:ln>
                    <a:noFill/>
                  </a:ln>
                  <a:solidFill>
                    <a:srgbClr val="FFFFFF"/>
                  </a:solidFill>
                  <a:effectLst/>
                  <a:latin typeface="ヒラギノ角ゴ6"/>
                  <a:ea typeface="ヒラギノ角ゴ6"/>
                </a:rPr>
                <a:t>搭載モデル</a:t>
              </a:r>
            </a:p>
          </p:txBody>
        </p:sp>
        <p:grpSp>
          <p:nvGrpSpPr>
            <p:cNvPr id="2302" name="Group 320"/>
            <p:cNvGrpSpPr>
              <a:grpSpLocks/>
            </p:cNvGrpSpPr>
            <p:nvPr/>
          </p:nvGrpSpPr>
          <p:grpSpPr bwMode="auto">
            <a:xfrm>
              <a:off x="20025" y="15194"/>
              <a:ext cx="1095" cy="290"/>
              <a:chOff x="1116" y="10962"/>
              <a:chExt cx="1828" cy="1008"/>
            </a:xfrm>
          </p:grpSpPr>
          <p:sp>
            <p:nvSpPr>
              <p:cNvPr id="2306" name="Rectangle 321"/>
              <p:cNvSpPr>
                <a:spLocks noChangeArrowheads="1"/>
              </p:cNvSpPr>
              <p:nvPr/>
            </p:nvSpPr>
            <p:spPr bwMode="auto">
              <a:xfrm>
                <a:off x="1116" y="10962"/>
                <a:ext cx="1828" cy="1008"/>
              </a:xfrm>
              <a:prstGeom prst="rect">
                <a:avLst/>
              </a:prstGeom>
              <a:solidFill>
                <a:srgbClr val="FFFFFF"/>
              </a:solidFill>
              <a:ln w="9525">
                <a:solidFill>
                  <a:srgbClr val="000000"/>
                </a:solidFill>
                <a:miter lim="800000"/>
                <a:headEnd/>
                <a:tailEnd/>
              </a:ln>
            </p:spPr>
            <p:txBody>
              <a:bodyPr vert="horz" wrap="square" lIns="74295" tIns="8890" rIns="74295" bIns="8890" numCol="1" anchor="t" anchorCtr="0" compatLnSpc="1">
                <a:prstTxWarp prst="textNoShape">
                  <a:avLst/>
                </a:prstTxWarp>
              </a:bodyPr>
              <a:lstStyle/>
              <a:p>
                <a:endParaRPr lang="ja-JP" altLang="en-US"/>
              </a:p>
            </p:txBody>
          </p:sp>
          <p:sp>
            <p:nvSpPr>
              <p:cNvPr id="2307" name="WordArt 322"/>
              <p:cNvSpPr>
                <a:spLocks noChangeArrowheads="1" noChangeShapeType="1" noTextEdit="1"/>
              </p:cNvSpPr>
              <p:nvPr/>
            </p:nvSpPr>
            <p:spPr bwMode="auto">
              <a:xfrm>
                <a:off x="1463" y="11116"/>
                <a:ext cx="1133" cy="701"/>
              </a:xfrm>
              <a:prstGeom prst="rect">
                <a:avLst/>
              </a:prstGeom>
              <a:extLst>
                <a:ext uri="{91240B29-F687-4F45-9708-019B960494DF}">
                  <a14:hiddenLine xmlns:a14="http://schemas.microsoft.com/office/drawing/2010/main" w="15240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3600" kern="10" spc="0">
                    <a:ln>
                      <a:noFill/>
                    </a:ln>
                    <a:solidFill>
                      <a:srgbClr val="272727"/>
                    </a:solidFill>
                    <a:effectLst/>
                    <a:latin typeface="ヒラギノ角ゴ6"/>
                    <a:ea typeface="ヒラギノ角ゴ6"/>
                  </a:rPr>
                  <a:t>各種カスタマイズ</a:t>
                </a:r>
              </a:p>
              <a:p>
                <a:pPr algn="l" rtl="0">
                  <a:buNone/>
                </a:pPr>
                <a:r>
                  <a:rPr lang="ja-JP" altLang="en-US" sz="3600" kern="10" spc="0">
                    <a:ln>
                      <a:noFill/>
                    </a:ln>
                    <a:solidFill>
                      <a:srgbClr val="272727"/>
                    </a:solidFill>
                    <a:effectLst/>
                    <a:latin typeface="ヒラギノ角ゴ6"/>
                    <a:ea typeface="ヒラギノ角ゴ6"/>
                  </a:rPr>
                  <a:t>も承ります</a:t>
                </a:r>
              </a:p>
            </p:txBody>
          </p:sp>
        </p:grpSp>
        <p:sp>
          <p:nvSpPr>
            <p:cNvPr id="2283" name="WordArt 323"/>
            <p:cNvSpPr>
              <a:spLocks noChangeArrowheads="1" noChangeShapeType="1" noTextEdit="1"/>
            </p:cNvSpPr>
            <p:nvPr/>
          </p:nvSpPr>
          <p:spPr bwMode="auto">
            <a:xfrm>
              <a:off x="18178" y="14839"/>
              <a:ext cx="2940" cy="273"/>
            </a:xfrm>
            <a:prstGeom prst="rect">
              <a:avLst/>
            </a:prstGeom>
            <a:extLst>
              <a:ext uri="{91240B29-F687-4F45-9708-019B960494DF}">
                <a14:hiddenLine xmlns:a14="http://schemas.microsoft.com/office/drawing/2010/main" w="5715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en-US" altLang="ja-JP" sz="1000" kern="10" spc="0">
                  <a:ln>
                    <a:noFill/>
                  </a:ln>
                  <a:solidFill>
                    <a:srgbClr val="292929"/>
                  </a:solidFill>
                  <a:effectLst/>
                  <a:latin typeface="ヒラギノ角ゴ4"/>
                  <a:ea typeface="ヒラギノ角ゴ4"/>
                </a:rPr>
                <a:t>Applied CERVO-Ryzen </a:t>
              </a:r>
            </a:p>
            <a:p>
              <a:pPr algn="l" rtl="0">
                <a:buNone/>
              </a:pPr>
              <a:r>
                <a:rPr lang="en-US" altLang="ja-JP" sz="1000" kern="10" spc="0">
                  <a:ln>
                    <a:noFill/>
                  </a:ln>
                  <a:solidFill>
                    <a:srgbClr val="292929"/>
                  </a:solidFill>
                  <a:effectLst/>
                  <a:latin typeface="ヒラギノ角ゴ4"/>
                  <a:ea typeface="ヒラギノ角ゴ4"/>
                </a:rPr>
                <a:t>WST-TRP7985WXAS3Q4TTNVM/RTX6000Ada</a:t>
              </a:r>
              <a:endParaRPr lang="ja-JP" altLang="en-US" sz="1000" kern="10" spc="0">
                <a:ln>
                  <a:noFill/>
                </a:ln>
                <a:solidFill>
                  <a:srgbClr val="292929"/>
                </a:solidFill>
                <a:effectLst/>
                <a:latin typeface="ヒラギノ角ゴ4"/>
                <a:ea typeface="ヒラギノ角ゴ4"/>
              </a:endParaRPr>
            </a:p>
          </p:txBody>
        </p:sp>
        <p:sp>
          <p:nvSpPr>
            <p:cNvPr id="2284" name="WordArt 324"/>
            <p:cNvSpPr>
              <a:spLocks noChangeArrowheads="1" noChangeShapeType="1" noTextEdit="1"/>
            </p:cNvSpPr>
            <p:nvPr/>
          </p:nvSpPr>
          <p:spPr bwMode="auto">
            <a:xfrm>
              <a:off x="18178" y="14591"/>
              <a:ext cx="2375" cy="134"/>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800" kern="10" spc="0">
                  <a:ln>
                    <a:noFill/>
                  </a:ln>
                  <a:solidFill>
                    <a:srgbClr val="000066"/>
                  </a:solidFill>
                  <a:effectLst/>
                  <a:latin typeface="ヒラギノ角ゴ5"/>
                  <a:ea typeface="ヒラギノ角ゴ5"/>
                </a:rPr>
                <a:t>メモリ</a:t>
              </a:r>
              <a:r>
                <a:rPr lang="en-US" altLang="ja-JP" sz="800" kern="10" spc="0">
                  <a:ln>
                    <a:noFill/>
                  </a:ln>
                  <a:solidFill>
                    <a:srgbClr val="000066"/>
                  </a:solidFill>
                  <a:effectLst/>
                  <a:latin typeface="ヒラギノ角ゴ5"/>
                  <a:ea typeface="ヒラギノ角ゴ5"/>
                </a:rPr>
                <a:t>256GB / SSD4TB</a:t>
              </a:r>
              <a:r>
                <a:rPr lang="ja-JP" altLang="en-US" sz="800" kern="10" spc="0">
                  <a:ln>
                    <a:noFill/>
                  </a:ln>
                  <a:solidFill>
                    <a:srgbClr val="000066"/>
                  </a:solidFill>
                  <a:effectLst/>
                  <a:latin typeface="ヒラギノ角ゴ5"/>
                  <a:ea typeface="ヒラギノ角ゴ5"/>
                </a:rPr>
                <a:t>＆</a:t>
              </a:r>
              <a:r>
                <a:rPr lang="en-US" altLang="ja-JP" sz="800" kern="10" spc="0">
                  <a:ln>
                    <a:noFill/>
                  </a:ln>
                  <a:solidFill>
                    <a:srgbClr val="000066"/>
                  </a:solidFill>
                  <a:effectLst/>
                  <a:latin typeface="ヒラギノ角ゴ5"/>
                  <a:ea typeface="ヒラギノ角ゴ5"/>
                </a:rPr>
                <a:t>4TB / 3</a:t>
              </a:r>
              <a:r>
                <a:rPr lang="ja-JP" altLang="en-US" sz="800" kern="10" spc="0">
                  <a:ln>
                    <a:noFill/>
                  </a:ln>
                  <a:solidFill>
                    <a:srgbClr val="000066"/>
                  </a:solidFill>
                  <a:effectLst/>
                  <a:latin typeface="ヒラギノ角ゴ5"/>
                  <a:ea typeface="ヒラギノ角ゴ5"/>
                </a:rPr>
                <a:t>年間保証</a:t>
              </a:r>
            </a:p>
          </p:txBody>
        </p:sp>
        <p:cxnSp>
          <p:nvCxnSpPr>
            <p:cNvPr id="2373" name="AutoShape 325"/>
            <p:cNvCxnSpPr>
              <a:cxnSpLocks noChangeShapeType="1"/>
            </p:cNvCxnSpPr>
            <p:nvPr/>
          </p:nvCxnSpPr>
          <p:spPr bwMode="auto">
            <a:xfrm>
              <a:off x="18149" y="14775"/>
              <a:ext cx="2969"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pic>
          <p:nvPicPr>
            <p:cNvPr id="2374" name="図 23"/>
            <p:cNvPicPr>
              <a:picLocks noChangeAspect="1" noChangeArrowheads="1"/>
            </p:cNvPicPr>
            <p:nvPr/>
          </p:nvPicPr>
          <p:blipFill>
            <a:blip r:embed="rId18" cstate="print">
              <a:extLst>
                <a:ext uri="{28A0092B-C50C-407E-A947-70E740481C1C}">
                  <a14:useLocalDpi xmlns:a14="http://schemas.microsoft.com/office/drawing/2010/main" val="0"/>
                </a:ext>
              </a:extLst>
            </a:blip>
            <a:srcRect l="8980" r="13820"/>
            <a:stretch>
              <a:fillRect/>
            </a:stretch>
          </p:blipFill>
          <p:spPr bwMode="auto">
            <a:xfrm>
              <a:off x="21262" y="13421"/>
              <a:ext cx="1661" cy="2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75" name="Picture 327" descr="終息】NE Platinum | 株式会社リンクスインターナショナル"/>
            <p:cNvPicPr>
              <a:picLocks noChangeAspect="1" noChangeArrowheads="1"/>
            </p:cNvPicPr>
            <p:nvPr/>
          </p:nvPicPr>
          <p:blipFill>
            <a:blip r:embed="rId15" r:link="rId6" cstate="print">
              <a:extLst>
                <a:ext uri="{28A0092B-C50C-407E-A947-70E740481C1C}">
                  <a14:useLocalDpi xmlns:a14="http://schemas.microsoft.com/office/drawing/2010/main" val="0"/>
                </a:ext>
              </a:extLst>
            </a:blip>
            <a:srcRect l="17613" t="6778" r="18163" b="6699"/>
            <a:stretch>
              <a:fillRect/>
            </a:stretch>
          </p:blipFill>
          <p:spPr bwMode="auto">
            <a:xfrm>
              <a:off x="19342" y="14016"/>
              <a:ext cx="393" cy="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76" name="Picture 328"/>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8733" y="14016"/>
              <a:ext cx="530" cy="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286" name="グループ化 17"/>
            <p:cNvGrpSpPr>
              <a:grpSpLocks/>
            </p:cNvGrpSpPr>
            <p:nvPr/>
          </p:nvGrpSpPr>
          <p:grpSpPr bwMode="auto">
            <a:xfrm>
              <a:off x="19815" y="14054"/>
              <a:ext cx="609" cy="473"/>
              <a:chOff x="0" y="0"/>
              <a:chExt cx="4330576" cy="3363338"/>
            </a:xfrm>
          </p:grpSpPr>
          <p:sp>
            <p:nvSpPr>
              <p:cNvPr id="2293" name="グラフィックス 13"/>
              <p:cNvSpPr>
                <a:spLocks/>
              </p:cNvSpPr>
              <p:nvPr/>
            </p:nvSpPr>
            <p:spPr bwMode="auto">
              <a:xfrm>
                <a:off x="0" y="2549044"/>
                <a:ext cx="4330576" cy="814294"/>
              </a:xfrm>
              <a:custGeom>
                <a:avLst/>
                <a:gdLst>
                  <a:gd name="T0" fmla="*/ 1800919 w 5814698"/>
                  <a:gd name="T1" fmla="*/ 1108 h 814294"/>
                  <a:gd name="T2" fmla="*/ 1801005 w 5814698"/>
                  <a:gd name="T3" fmla="*/ 814294 h 814294"/>
                  <a:gd name="T4" fmla="*/ 2029894 w 5814698"/>
                  <a:gd name="T5" fmla="*/ 814294 h 814294"/>
                  <a:gd name="T6" fmla="*/ 2029894 w 5814698"/>
                  <a:gd name="T7" fmla="*/ 1129 h 814294"/>
                  <a:gd name="T8" fmla="*/ 1800919 w 5814698"/>
                  <a:gd name="T9" fmla="*/ 1129 h 814294"/>
                  <a:gd name="T10" fmla="*/ 0 w 5814698"/>
                  <a:gd name="T11" fmla="*/ 22 h 814294"/>
                  <a:gd name="T12" fmla="*/ 0 w 5814698"/>
                  <a:gd name="T13" fmla="*/ 814294 h 814294"/>
                  <a:gd name="T14" fmla="*/ 230967 w 5814698"/>
                  <a:gd name="T15" fmla="*/ 814294 h 814294"/>
                  <a:gd name="T16" fmla="*/ 230967 w 5814698"/>
                  <a:gd name="T17" fmla="*/ 195987 h 814294"/>
                  <a:gd name="T18" fmla="*/ 409898 w 5814698"/>
                  <a:gd name="T19" fmla="*/ 196052 h 814294"/>
                  <a:gd name="T20" fmla="*/ 539934 w 5814698"/>
                  <a:gd name="T21" fmla="*/ 241410 h 814294"/>
                  <a:gd name="T22" fmla="*/ 590930 w 5814698"/>
                  <a:gd name="T23" fmla="*/ 456730 h 814294"/>
                  <a:gd name="T24" fmla="*/ 590930 w 5814698"/>
                  <a:gd name="T25" fmla="*/ 814294 h 814294"/>
                  <a:gd name="T26" fmla="*/ 814707 w 5814698"/>
                  <a:gd name="T27" fmla="*/ 814294 h 814294"/>
                  <a:gd name="T28" fmla="*/ 814707 w 5814698"/>
                  <a:gd name="T29" fmla="*/ 364407 h 814294"/>
                  <a:gd name="T30" fmla="*/ 411068 w 5814698"/>
                  <a:gd name="T31" fmla="*/ 0 h 814294"/>
                  <a:gd name="T32" fmla="*/ 0 w 5814698"/>
                  <a:gd name="T33" fmla="*/ 0 h 814294"/>
                  <a:gd name="T34" fmla="*/ 2169522 w 5814698"/>
                  <a:gd name="T35" fmla="*/ 1129 h 814294"/>
                  <a:gd name="T36" fmla="*/ 2169522 w 5814698"/>
                  <a:gd name="T37" fmla="*/ 814294 h 814294"/>
                  <a:gd name="T38" fmla="*/ 2540853 w 5814698"/>
                  <a:gd name="T39" fmla="*/ 814294 h 814294"/>
                  <a:gd name="T40" fmla="*/ 2873076 w 5814698"/>
                  <a:gd name="T41" fmla="*/ 707286 h 814294"/>
                  <a:gd name="T42" fmla="*/ 2954346 w 5814698"/>
                  <a:gd name="T43" fmla="*/ 416651 h 814294"/>
                  <a:gd name="T44" fmla="*/ 2880244 w 5814698"/>
                  <a:gd name="T45" fmla="*/ 136878 h 814294"/>
                  <a:gd name="T46" fmla="*/ 2490832 w 5814698"/>
                  <a:gd name="T47" fmla="*/ 1129 h 814294"/>
                  <a:gd name="T48" fmla="*/ 2396612 w 5814698"/>
                  <a:gd name="T49" fmla="*/ 178174 h 814294"/>
                  <a:gd name="T50" fmla="*/ 2495054 w 5814698"/>
                  <a:gd name="T51" fmla="*/ 178174 h 814294"/>
                  <a:gd name="T52" fmla="*/ 2730222 w 5814698"/>
                  <a:gd name="T53" fmla="*/ 409439 h 814294"/>
                  <a:gd name="T54" fmla="*/ 2495054 w 5814698"/>
                  <a:gd name="T55" fmla="*/ 640726 h 814294"/>
                  <a:gd name="T56" fmla="*/ 2396612 w 5814698"/>
                  <a:gd name="T57" fmla="*/ 640726 h 814294"/>
                  <a:gd name="T58" fmla="*/ 2396612 w 5814698"/>
                  <a:gd name="T59" fmla="*/ 178195 h 814294"/>
                  <a:gd name="T60" fmla="*/ 1470839 w 5814698"/>
                  <a:gd name="T61" fmla="*/ 1129 h 814294"/>
                  <a:gd name="T62" fmla="*/ 1279781 w 5814698"/>
                  <a:gd name="T63" fmla="*/ 645613 h 814294"/>
                  <a:gd name="T64" fmla="*/ 1096693 w 5814698"/>
                  <a:gd name="T65" fmla="*/ 1173 h 814294"/>
                  <a:gd name="T66" fmla="*/ 849571 w 5814698"/>
                  <a:gd name="T67" fmla="*/ 1129 h 814294"/>
                  <a:gd name="T68" fmla="*/ 1111028 w 5814698"/>
                  <a:gd name="T69" fmla="*/ 814294 h 814294"/>
                  <a:gd name="T70" fmla="*/ 1440999 w 5814698"/>
                  <a:gd name="T71" fmla="*/ 814294 h 814294"/>
                  <a:gd name="T72" fmla="*/ 1704513 w 5814698"/>
                  <a:gd name="T73" fmla="*/ 1129 h 814294"/>
                  <a:gd name="T74" fmla="*/ 1470861 w 5814698"/>
                  <a:gd name="T75" fmla="*/ 1129 h 814294"/>
                  <a:gd name="T76" fmla="*/ 3060865 w 5814698"/>
                  <a:gd name="T77" fmla="*/ 814294 h 814294"/>
                  <a:gd name="T78" fmla="*/ 3289839 w 5814698"/>
                  <a:gd name="T79" fmla="*/ 814294 h 814294"/>
                  <a:gd name="T80" fmla="*/ 3289839 w 5814698"/>
                  <a:gd name="T81" fmla="*/ 1195 h 814294"/>
                  <a:gd name="T82" fmla="*/ 3060822 w 5814698"/>
                  <a:gd name="T83" fmla="*/ 1129 h 814294"/>
                  <a:gd name="T84" fmla="*/ 3702639 w 5814698"/>
                  <a:gd name="T85" fmla="*/ 1412 h 814294"/>
                  <a:gd name="T86" fmla="*/ 3382954 w 5814698"/>
                  <a:gd name="T87" fmla="*/ 814012 h 814294"/>
                  <a:gd name="T88" fmla="*/ 3608702 w 5814698"/>
                  <a:gd name="T89" fmla="*/ 814012 h 814294"/>
                  <a:gd name="T90" fmla="*/ 3659287 w 5814698"/>
                  <a:gd name="T91" fmla="*/ 670378 h 814294"/>
                  <a:gd name="T92" fmla="*/ 4037591 w 5814698"/>
                  <a:gd name="T93" fmla="*/ 670378 h 814294"/>
                  <a:gd name="T94" fmla="*/ 4085447 w 5814698"/>
                  <a:gd name="T95" fmla="*/ 814012 h 814294"/>
                  <a:gd name="T96" fmla="*/ 4330577 w 5814698"/>
                  <a:gd name="T97" fmla="*/ 814012 h 814294"/>
                  <a:gd name="T98" fmla="*/ 4008444 w 5814698"/>
                  <a:gd name="T99" fmla="*/ 1347 h 814294"/>
                  <a:gd name="T100" fmla="*/ 3702639 w 5814698"/>
                  <a:gd name="T101" fmla="*/ 1434 h 814294"/>
                  <a:gd name="T102" fmla="*/ 3851254 w 5814698"/>
                  <a:gd name="T103" fmla="*/ 149673 h 814294"/>
                  <a:gd name="T104" fmla="*/ 3989929 w 5814698"/>
                  <a:gd name="T105" fmla="*/ 530350 h 814294"/>
                  <a:gd name="T106" fmla="*/ 3708205 w 5814698"/>
                  <a:gd name="T107" fmla="*/ 530350 h 81429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5814698" h="814294">
                    <a:moveTo>
                      <a:pt x="2418108" y="1108"/>
                    </a:moveTo>
                    <a:lnTo>
                      <a:pt x="2418224" y="814294"/>
                    </a:lnTo>
                    <a:lnTo>
                      <a:pt x="2725554" y="814294"/>
                    </a:lnTo>
                    <a:lnTo>
                      <a:pt x="2725554" y="1129"/>
                    </a:lnTo>
                    <a:lnTo>
                      <a:pt x="2418108" y="1129"/>
                    </a:lnTo>
                    <a:lnTo>
                      <a:pt x="2418108" y="1108"/>
                    </a:lnTo>
                    <a:close/>
                    <a:moveTo>
                      <a:pt x="0" y="22"/>
                    </a:moveTo>
                    <a:lnTo>
                      <a:pt x="0" y="814294"/>
                    </a:lnTo>
                    <a:lnTo>
                      <a:pt x="310121" y="814294"/>
                    </a:lnTo>
                    <a:lnTo>
                      <a:pt x="310121" y="195987"/>
                    </a:lnTo>
                    <a:lnTo>
                      <a:pt x="550373" y="196052"/>
                    </a:lnTo>
                    <a:cubicBezTo>
                      <a:pt x="629954" y="196052"/>
                      <a:pt x="686622" y="210845"/>
                      <a:pt x="724973" y="241410"/>
                    </a:cubicBezTo>
                    <a:cubicBezTo>
                      <a:pt x="773616" y="280121"/>
                      <a:pt x="793446" y="342531"/>
                      <a:pt x="793446" y="456730"/>
                    </a:cubicBezTo>
                    <a:lnTo>
                      <a:pt x="793446" y="814294"/>
                    </a:lnTo>
                    <a:lnTo>
                      <a:pt x="1093914" y="814294"/>
                    </a:lnTo>
                    <a:lnTo>
                      <a:pt x="1093914" y="364407"/>
                    </a:lnTo>
                    <a:cubicBezTo>
                      <a:pt x="1093914" y="43316"/>
                      <a:pt x="819963" y="0"/>
                      <a:pt x="551944" y="0"/>
                    </a:cubicBezTo>
                    <a:lnTo>
                      <a:pt x="0" y="0"/>
                    </a:lnTo>
                    <a:lnTo>
                      <a:pt x="0" y="22"/>
                    </a:lnTo>
                    <a:close/>
                    <a:moveTo>
                      <a:pt x="2913034" y="1129"/>
                    </a:moveTo>
                    <a:lnTo>
                      <a:pt x="2913034" y="814294"/>
                    </a:lnTo>
                    <a:lnTo>
                      <a:pt x="3411623" y="814294"/>
                    </a:lnTo>
                    <a:cubicBezTo>
                      <a:pt x="3677259" y="814294"/>
                      <a:pt x="3763933" y="781275"/>
                      <a:pt x="3857702" y="707286"/>
                    </a:cubicBezTo>
                    <a:cubicBezTo>
                      <a:pt x="3923995" y="655324"/>
                      <a:pt x="3966823" y="541277"/>
                      <a:pt x="3966823" y="416651"/>
                    </a:cubicBezTo>
                    <a:cubicBezTo>
                      <a:pt x="3966823" y="302365"/>
                      <a:pt x="3930566" y="200375"/>
                      <a:pt x="3867326" y="136878"/>
                    </a:cubicBezTo>
                    <a:cubicBezTo>
                      <a:pt x="3753437" y="23331"/>
                      <a:pt x="3589363" y="1129"/>
                      <a:pt x="3344459" y="1129"/>
                    </a:cubicBezTo>
                    <a:lnTo>
                      <a:pt x="2913034" y="1129"/>
                    </a:lnTo>
                    <a:close/>
                    <a:moveTo>
                      <a:pt x="3217950" y="178174"/>
                    </a:moveTo>
                    <a:lnTo>
                      <a:pt x="3350128" y="178174"/>
                    </a:lnTo>
                    <a:cubicBezTo>
                      <a:pt x="3541853" y="178174"/>
                      <a:pt x="3665890" y="242518"/>
                      <a:pt x="3665890" y="409439"/>
                    </a:cubicBezTo>
                    <a:cubicBezTo>
                      <a:pt x="3665890" y="576404"/>
                      <a:pt x="3541853" y="640726"/>
                      <a:pt x="3350128" y="640726"/>
                    </a:cubicBezTo>
                    <a:lnTo>
                      <a:pt x="3217950" y="640726"/>
                    </a:lnTo>
                    <a:lnTo>
                      <a:pt x="3217950" y="178195"/>
                    </a:lnTo>
                    <a:lnTo>
                      <a:pt x="3217950" y="178174"/>
                    </a:lnTo>
                    <a:close/>
                    <a:moveTo>
                      <a:pt x="1974907" y="1129"/>
                    </a:moveTo>
                    <a:lnTo>
                      <a:pt x="1718372" y="645613"/>
                    </a:lnTo>
                    <a:lnTo>
                      <a:pt x="1472538" y="1173"/>
                    </a:lnTo>
                    <a:lnTo>
                      <a:pt x="1140726" y="1129"/>
                    </a:lnTo>
                    <a:lnTo>
                      <a:pt x="1491786" y="814294"/>
                    </a:lnTo>
                    <a:lnTo>
                      <a:pt x="1934841" y="814294"/>
                    </a:lnTo>
                    <a:lnTo>
                      <a:pt x="2288663" y="1129"/>
                    </a:lnTo>
                    <a:lnTo>
                      <a:pt x="1974936" y="1129"/>
                    </a:lnTo>
                    <a:lnTo>
                      <a:pt x="1974907" y="1129"/>
                    </a:lnTo>
                    <a:close/>
                    <a:moveTo>
                      <a:pt x="4109847" y="814294"/>
                    </a:moveTo>
                    <a:lnTo>
                      <a:pt x="4417293" y="814294"/>
                    </a:lnTo>
                    <a:lnTo>
                      <a:pt x="4417293" y="1195"/>
                    </a:lnTo>
                    <a:lnTo>
                      <a:pt x="4109789" y="1129"/>
                    </a:lnTo>
                    <a:lnTo>
                      <a:pt x="4109847" y="814294"/>
                    </a:lnTo>
                    <a:close/>
                    <a:moveTo>
                      <a:pt x="4971562" y="1412"/>
                    </a:moveTo>
                    <a:lnTo>
                      <a:pt x="4542318" y="814012"/>
                    </a:lnTo>
                    <a:lnTo>
                      <a:pt x="4845432" y="814012"/>
                    </a:lnTo>
                    <a:lnTo>
                      <a:pt x="4913353" y="670378"/>
                    </a:lnTo>
                    <a:lnTo>
                      <a:pt x="5421305" y="670378"/>
                    </a:lnTo>
                    <a:lnTo>
                      <a:pt x="5485562" y="814012"/>
                    </a:lnTo>
                    <a:lnTo>
                      <a:pt x="5814699" y="814012"/>
                    </a:lnTo>
                    <a:lnTo>
                      <a:pt x="5382169" y="1347"/>
                    </a:lnTo>
                    <a:lnTo>
                      <a:pt x="4971562" y="1434"/>
                    </a:lnTo>
                    <a:lnTo>
                      <a:pt x="4971562" y="1412"/>
                    </a:lnTo>
                    <a:close/>
                    <a:moveTo>
                      <a:pt x="5171109" y="149673"/>
                    </a:moveTo>
                    <a:lnTo>
                      <a:pt x="5357309" y="530350"/>
                    </a:lnTo>
                    <a:lnTo>
                      <a:pt x="4979035" y="530350"/>
                    </a:lnTo>
                    <a:lnTo>
                      <a:pt x="5171109" y="149673"/>
                    </a:lnTo>
                    <a:close/>
                  </a:path>
                </a:pathLst>
              </a:custGeom>
              <a:solidFill>
                <a:srgbClr val="1A1919"/>
              </a:solidFill>
              <a:ln>
                <a:noFill/>
              </a:ln>
              <a:extLst>
                <a:ext uri="{91240B29-F687-4F45-9708-019B960494DF}">
                  <a14:hiddenLine xmlns:a14="http://schemas.microsoft.com/office/drawing/2010/main" w="29051" cap="flat">
                    <a:solidFill>
                      <a:srgbClr val="000000"/>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endParaRPr lang="ja-JP" altLang="en-US"/>
              </a:p>
            </p:txBody>
          </p:sp>
          <p:sp>
            <p:nvSpPr>
              <p:cNvPr id="2294" name="グラフィックス 13"/>
              <p:cNvSpPr>
                <a:spLocks/>
              </p:cNvSpPr>
              <p:nvPr/>
            </p:nvSpPr>
            <p:spPr bwMode="auto">
              <a:xfrm>
                <a:off x="282656" y="0"/>
                <a:ext cx="3257964" cy="2162761"/>
              </a:xfrm>
              <a:custGeom>
                <a:avLst/>
                <a:gdLst>
                  <a:gd name="T0" fmla="*/ 1215598 w 4374493"/>
                  <a:gd name="T1" fmla="*/ 645353 h 2162761"/>
                  <a:gd name="T2" fmla="*/ 1215598 w 4374493"/>
                  <a:gd name="T3" fmla="*/ 449996 h 2162761"/>
                  <a:gd name="T4" fmla="*/ 1273047 w 4374493"/>
                  <a:gd name="T5" fmla="*/ 447042 h 2162761"/>
                  <a:gd name="T6" fmla="*/ 2155100 w 4374493"/>
                  <a:gd name="T7" fmla="*/ 906140 h 2162761"/>
                  <a:gd name="T8" fmla="*/ 1373047 w 4374493"/>
                  <a:gd name="T9" fmla="*/ 1431972 h 2162761"/>
                  <a:gd name="T10" fmla="*/ 1215598 w 4374493"/>
                  <a:gd name="T11" fmla="*/ 1406730 h 2162761"/>
                  <a:gd name="T12" fmla="*/ 1215598 w 4374493"/>
                  <a:gd name="T13" fmla="*/ 814338 h 2162761"/>
                  <a:gd name="T14" fmla="*/ 1589311 w 4374493"/>
                  <a:gd name="T15" fmla="*/ 1139795 h 2162761"/>
                  <a:gd name="T16" fmla="*/ 1866554 w 4374493"/>
                  <a:gd name="T17" fmla="*/ 905293 h 2162761"/>
                  <a:gd name="T18" fmla="*/ 1323025 w 4374493"/>
                  <a:gd name="T19" fmla="*/ 639010 h 2162761"/>
                  <a:gd name="T20" fmla="*/ 1215598 w 4374493"/>
                  <a:gd name="T21" fmla="*/ 645353 h 2162761"/>
                  <a:gd name="T22" fmla="*/ 1215598 w 4374493"/>
                  <a:gd name="T23" fmla="*/ 22 h 2162761"/>
                  <a:gd name="T24" fmla="*/ 1215598 w 4374493"/>
                  <a:gd name="T25" fmla="*/ 291830 h 2162761"/>
                  <a:gd name="T26" fmla="*/ 1273047 w 4374493"/>
                  <a:gd name="T27" fmla="*/ 288397 h 2162761"/>
                  <a:gd name="T28" fmla="*/ 2496288 w 4374493"/>
                  <a:gd name="T29" fmla="*/ 897777 h 2162761"/>
                  <a:gd name="T30" fmla="*/ 1364581 w 4374493"/>
                  <a:gd name="T31" fmla="*/ 1573890 h 2162761"/>
                  <a:gd name="T32" fmla="*/ 1215598 w 4374493"/>
                  <a:gd name="T33" fmla="*/ 1560725 h 2162761"/>
                  <a:gd name="T34" fmla="*/ 1215598 w 4374493"/>
                  <a:gd name="T35" fmla="*/ 1741093 h 2162761"/>
                  <a:gd name="T36" fmla="*/ 1339678 w 4374493"/>
                  <a:gd name="T37" fmla="*/ 1749174 h 2162761"/>
                  <a:gd name="T38" fmla="*/ 2641937 w 4374493"/>
                  <a:gd name="T39" fmla="*/ 1148071 h 2162761"/>
                  <a:gd name="T40" fmla="*/ 3012228 w 4374493"/>
                  <a:gd name="T41" fmla="*/ 1373515 h 2162761"/>
                  <a:gd name="T42" fmla="*/ 1347929 w 4374493"/>
                  <a:gd name="T43" fmla="*/ 1916160 h 2162761"/>
                  <a:gd name="T44" fmla="*/ 1215598 w 4374493"/>
                  <a:gd name="T45" fmla="*/ 1909252 h 2162761"/>
                  <a:gd name="T46" fmla="*/ 1215598 w 4374493"/>
                  <a:gd name="T47" fmla="*/ 2162762 h 2162761"/>
                  <a:gd name="T48" fmla="*/ 3257965 w 4374493"/>
                  <a:gd name="T49" fmla="*/ 2162762 h 2162761"/>
                  <a:gd name="T50" fmla="*/ 3257965 w 4374493"/>
                  <a:gd name="T51" fmla="*/ 0 h 2162761"/>
                  <a:gd name="T52" fmla="*/ 1215619 w 4374493"/>
                  <a:gd name="T53" fmla="*/ 0 h 2162761"/>
                  <a:gd name="T54" fmla="*/ 1215598 w 4374493"/>
                  <a:gd name="T55" fmla="*/ 1406730 h 2162761"/>
                  <a:gd name="T56" fmla="*/ 1215598 w 4374493"/>
                  <a:gd name="T57" fmla="*/ 1560747 h 2162761"/>
                  <a:gd name="T58" fmla="*/ 580644 w 4374493"/>
                  <a:gd name="T59" fmla="*/ 953583 h 2162761"/>
                  <a:gd name="T60" fmla="*/ 1215598 w 4374493"/>
                  <a:gd name="T61" fmla="*/ 645353 h 2162761"/>
                  <a:gd name="T62" fmla="*/ 1215598 w 4374493"/>
                  <a:gd name="T63" fmla="*/ 814338 h 2162761"/>
                  <a:gd name="T64" fmla="*/ 1214818 w 4374493"/>
                  <a:gd name="T65" fmla="*/ 814251 h 2162761"/>
                  <a:gd name="T66" fmla="*/ 844353 w 4374493"/>
                  <a:gd name="T67" fmla="*/ 984126 h 2162761"/>
                  <a:gd name="T68" fmla="*/ 1215598 w 4374493"/>
                  <a:gd name="T69" fmla="*/ 1406730 h 2162761"/>
                  <a:gd name="T70" fmla="*/ 332873 w 4374493"/>
                  <a:gd name="T71" fmla="*/ 931100 h 2162761"/>
                  <a:gd name="T72" fmla="*/ 1215598 w 4374493"/>
                  <a:gd name="T73" fmla="*/ 449974 h 2162761"/>
                  <a:gd name="T74" fmla="*/ 1215598 w 4374493"/>
                  <a:gd name="T75" fmla="*/ 291830 h 2162761"/>
                  <a:gd name="T76" fmla="*/ 0 w 4374493"/>
                  <a:gd name="T77" fmla="*/ 897755 h 2162761"/>
                  <a:gd name="T78" fmla="*/ 1215619 w 4374493"/>
                  <a:gd name="T79" fmla="*/ 1909252 h 2162761"/>
                  <a:gd name="T80" fmla="*/ 1215619 w 4374493"/>
                  <a:gd name="T81" fmla="*/ 1741115 h 2162761"/>
                  <a:gd name="T82" fmla="*/ 332873 w 4374493"/>
                  <a:gd name="T83" fmla="*/ 931100 h 216276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4374493" h="2162761">
                    <a:moveTo>
                      <a:pt x="1632192" y="645353"/>
                    </a:moveTo>
                    <a:lnTo>
                      <a:pt x="1632192" y="449996"/>
                    </a:lnTo>
                    <a:cubicBezTo>
                      <a:pt x="1657876" y="448635"/>
                      <a:pt x="1683594" y="447650"/>
                      <a:pt x="1709330" y="447042"/>
                    </a:cubicBezTo>
                    <a:cubicBezTo>
                      <a:pt x="2424475" y="430250"/>
                      <a:pt x="2893669" y="906140"/>
                      <a:pt x="2893669" y="906140"/>
                    </a:cubicBezTo>
                    <a:cubicBezTo>
                      <a:pt x="2893669" y="906140"/>
                      <a:pt x="2386939" y="1431972"/>
                      <a:pt x="1843601" y="1431972"/>
                    </a:cubicBezTo>
                    <a:cubicBezTo>
                      <a:pt x="1765329" y="1431972"/>
                      <a:pt x="1695315" y="1422566"/>
                      <a:pt x="1632192" y="1406730"/>
                    </a:cubicBezTo>
                    <a:lnTo>
                      <a:pt x="1632192" y="814338"/>
                    </a:lnTo>
                    <a:cubicBezTo>
                      <a:pt x="1910592" y="839450"/>
                      <a:pt x="1966562" y="931339"/>
                      <a:pt x="2133980" y="1139795"/>
                    </a:cubicBezTo>
                    <a:lnTo>
                      <a:pt x="2506236" y="905293"/>
                    </a:lnTo>
                    <a:cubicBezTo>
                      <a:pt x="2506236" y="905293"/>
                      <a:pt x="2234524" y="639010"/>
                      <a:pt x="1776436" y="639010"/>
                    </a:cubicBezTo>
                    <a:cubicBezTo>
                      <a:pt x="1726572" y="639010"/>
                      <a:pt x="1678946" y="641617"/>
                      <a:pt x="1632192" y="645353"/>
                    </a:cubicBezTo>
                    <a:close/>
                    <a:moveTo>
                      <a:pt x="1632192" y="22"/>
                    </a:moveTo>
                    <a:lnTo>
                      <a:pt x="1632192" y="291830"/>
                    </a:lnTo>
                    <a:cubicBezTo>
                      <a:pt x="1657837" y="290309"/>
                      <a:pt x="1683540" y="289092"/>
                      <a:pt x="1709330" y="288397"/>
                    </a:cubicBezTo>
                    <a:cubicBezTo>
                      <a:pt x="2703863" y="263372"/>
                      <a:pt x="3351785" y="897777"/>
                      <a:pt x="3351785" y="897777"/>
                    </a:cubicBezTo>
                    <a:cubicBezTo>
                      <a:pt x="3351785" y="897777"/>
                      <a:pt x="2607536" y="1573890"/>
                      <a:pt x="1832233" y="1573890"/>
                    </a:cubicBezTo>
                    <a:cubicBezTo>
                      <a:pt x="1761201" y="1573890"/>
                      <a:pt x="1694705" y="1569002"/>
                      <a:pt x="1632192" y="1560725"/>
                    </a:cubicBezTo>
                    <a:lnTo>
                      <a:pt x="1632192" y="1741093"/>
                    </a:lnTo>
                    <a:cubicBezTo>
                      <a:pt x="1685633" y="1746176"/>
                      <a:pt x="1740993" y="1749174"/>
                      <a:pt x="1798796" y="1749174"/>
                    </a:cubicBezTo>
                    <a:cubicBezTo>
                      <a:pt x="2520309" y="1749174"/>
                      <a:pt x="3042072" y="1473898"/>
                      <a:pt x="3547349" y="1148071"/>
                    </a:cubicBezTo>
                    <a:cubicBezTo>
                      <a:pt x="3631058" y="1198187"/>
                      <a:pt x="3974034" y="1320097"/>
                      <a:pt x="4044542" y="1373515"/>
                    </a:cubicBezTo>
                    <a:cubicBezTo>
                      <a:pt x="3564125" y="1673990"/>
                      <a:pt x="2444566" y="1916160"/>
                      <a:pt x="1809874" y="1916160"/>
                    </a:cubicBezTo>
                    <a:cubicBezTo>
                      <a:pt x="1750532" y="1915995"/>
                      <a:pt x="1691236" y="1913689"/>
                      <a:pt x="1632192" y="1909252"/>
                    </a:cubicBezTo>
                    <a:lnTo>
                      <a:pt x="1632192" y="2162762"/>
                    </a:lnTo>
                    <a:lnTo>
                      <a:pt x="4374494" y="2162762"/>
                    </a:lnTo>
                    <a:lnTo>
                      <a:pt x="4374494" y="0"/>
                    </a:lnTo>
                    <a:lnTo>
                      <a:pt x="1632221" y="0"/>
                    </a:lnTo>
                    <a:lnTo>
                      <a:pt x="1632192" y="22"/>
                    </a:lnTo>
                    <a:close/>
                    <a:moveTo>
                      <a:pt x="1632192" y="1406730"/>
                    </a:moveTo>
                    <a:lnTo>
                      <a:pt x="1632192" y="1560747"/>
                    </a:lnTo>
                    <a:cubicBezTo>
                      <a:pt x="964847" y="1471834"/>
                      <a:pt x="779635" y="953583"/>
                      <a:pt x="779635" y="953583"/>
                    </a:cubicBezTo>
                    <a:cubicBezTo>
                      <a:pt x="779635" y="953583"/>
                      <a:pt x="1100049" y="688343"/>
                      <a:pt x="1632192" y="645353"/>
                    </a:cubicBezTo>
                    <a:lnTo>
                      <a:pt x="1632192" y="814338"/>
                    </a:lnTo>
                    <a:cubicBezTo>
                      <a:pt x="1631785" y="814338"/>
                      <a:pt x="1631494" y="814251"/>
                      <a:pt x="1631145" y="814251"/>
                    </a:cubicBezTo>
                    <a:cubicBezTo>
                      <a:pt x="1351903" y="789182"/>
                      <a:pt x="1133719" y="984126"/>
                      <a:pt x="1133719" y="984126"/>
                    </a:cubicBezTo>
                    <a:cubicBezTo>
                      <a:pt x="1133719" y="984126"/>
                      <a:pt x="1255953" y="1312277"/>
                      <a:pt x="1632192" y="1406730"/>
                    </a:cubicBezTo>
                    <a:close/>
                    <a:moveTo>
                      <a:pt x="446951" y="931100"/>
                    </a:moveTo>
                    <a:cubicBezTo>
                      <a:pt x="446951" y="931100"/>
                      <a:pt x="842439" y="495050"/>
                      <a:pt x="1632192" y="449974"/>
                    </a:cubicBezTo>
                    <a:lnTo>
                      <a:pt x="1632192" y="291830"/>
                    </a:lnTo>
                    <a:cubicBezTo>
                      <a:pt x="757479" y="344269"/>
                      <a:pt x="0" y="897755"/>
                      <a:pt x="0" y="897755"/>
                    </a:cubicBezTo>
                    <a:cubicBezTo>
                      <a:pt x="0" y="897755"/>
                      <a:pt x="428982" y="1824423"/>
                      <a:pt x="1632221" y="1909252"/>
                    </a:cubicBezTo>
                    <a:lnTo>
                      <a:pt x="1632221" y="1741115"/>
                    </a:lnTo>
                    <a:cubicBezTo>
                      <a:pt x="749251" y="1658089"/>
                      <a:pt x="446951" y="931100"/>
                      <a:pt x="446951" y="931100"/>
                    </a:cubicBezTo>
                    <a:close/>
                  </a:path>
                </a:pathLst>
              </a:custGeom>
              <a:solidFill>
                <a:srgbClr val="76B900"/>
              </a:solidFill>
              <a:ln>
                <a:noFill/>
              </a:ln>
              <a:extLst>
                <a:ext uri="{91240B29-F687-4F45-9708-019B960494DF}">
                  <a14:hiddenLine xmlns:a14="http://schemas.microsoft.com/office/drawing/2010/main" w="29051" cap="flat">
                    <a:solidFill>
                      <a:srgbClr val="000000"/>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endParaRPr lang="ja-JP" altLang="en-US"/>
              </a:p>
            </p:txBody>
          </p:sp>
        </p:grpSp>
        <p:pic>
          <p:nvPicPr>
            <p:cNvPr id="2380" name="Picture 332" descr="PC Blog □2020年1月3日：AMDのサイトに新ブランドロゴが掲載Ⅱ"/>
            <p:cNvPicPr>
              <a:picLocks noChangeAspect="1" noChangeArrowheads="1"/>
            </p:cNvPicPr>
            <p:nvPr/>
          </p:nvPicPr>
          <p:blipFill>
            <a:blip r:embed="rId25" r:link="rId26" cstate="print">
              <a:extLst>
                <a:ext uri="{28A0092B-C50C-407E-A947-70E740481C1C}">
                  <a14:useLocalDpi xmlns:a14="http://schemas.microsoft.com/office/drawing/2010/main" val="0"/>
                </a:ext>
              </a:extLst>
            </a:blip>
            <a:srcRect/>
            <a:stretch>
              <a:fillRect/>
            </a:stretch>
          </p:blipFill>
          <p:spPr bwMode="auto">
            <a:xfrm>
              <a:off x="17060" y="3750"/>
              <a:ext cx="960" cy="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81" name="図 1"/>
            <p:cNvPicPr>
              <a:picLocks noChangeAspect="1" noChangeArrowheads="1"/>
            </p:cNvPicPr>
            <p:nvPr/>
          </p:nvPicPr>
          <p:blipFill>
            <a:blip r:embed="rId27" cstate="print">
              <a:extLst>
                <a:ext uri="{28A0092B-C50C-407E-A947-70E740481C1C}">
                  <a14:useLocalDpi xmlns:a14="http://schemas.microsoft.com/office/drawing/2010/main" val="0"/>
                </a:ext>
              </a:extLst>
            </a:blip>
            <a:srcRect l="67372" t="31252" r="8607" b="41354"/>
            <a:stretch>
              <a:fillRect/>
            </a:stretch>
          </p:blipFill>
          <p:spPr bwMode="auto">
            <a:xfrm>
              <a:off x="17060" y="7849"/>
              <a:ext cx="983" cy="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82" name="Picture 334" descr="ANTEC PCケース［ATX /Micro ATX /Extended ATX /Mini-ITX］ブラック P20CE"/>
            <p:cNvPicPr>
              <a:picLocks noChangeAspect="1" noChangeArrowheads="1"/>
            </p:cNvPicPr>
            <p:nvPr/>
          </p:nvPicPr>
          <p:blipFill>
            <a:blip r:embed="rId28" r:link="rId29" cstate="print">
              <a:clrChange>
                <a:clrFrom>
                  <a:srgbClr val="FEFEFE"/>
                </a:clrFrom>
                <a:clrTo>
                  <a:srgbClr val="FEFEFE">
                    <a:alpha val="0"/>
                  </a:srgbClr>
                </a:clrTo>
              </a:clrChange>
              <a:extLst>
                <a:ext uri="{28A0092B-C50C-407E-A947-70E740481C1C}">
                  <a14:useLocalDpi xmlns:a14="http://schemas.microsoft.com/office/drawing/2010/main" val="0"/>
                </a:ext>
              </a:extLst>
            </a:blip>
            <a:srcRect l="16417" r="17917"/>
            <a:stretch>
              <a:fillRect/>
            </a:stretch>
          </p:blipFill>
          <p:spPr bwMode="auto">
            <a:xfrm>
              <a:off x="16049" y="11059"/>
              <a:ext cx="1366" cy="2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83" name="Picture 335" descr="終息】NE Platinum | 株式会社リンクスインターナショナル"/>
            <p:cNvPicPr>
              <a:picLocks noChangeAspect="1" noChangeArrowheads="1"/>
            </p:cNvPicPr>
            <p:nvPr/>
          </p:nvPicPr>
          <p:blipFill>
            <a:blip r:embed="rId15" r:link="rId6" cstate="print">
              <a:extLst>
                <a:ext uri="{28A0092B-C50C-407E-A947-70E740481C1C}">
                  <a14:useLocalDpi xmlns:a14="http://schemas.microsoft.com/office/drawing/2010/main" val="0"/>
                </a:ext>
              </a:extLst>
            </a:blip>
            <a:srcRect l="17613" t="6778" r="18163" b="6699"/>
            <a:stretch>
              <a:fillRect/>
            </a:stretch>
          </p:blipFill>
          <p:spPr bwMode="auto">
            <a:xfrm>
              <a:off x="13834" y="11558"/>
              <a:ext cx="393" cy="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84" name="Picture 336"/>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3225" y="11558"/>
              <a:ext cx="530" cy="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287" name="グループ化 17"/>
            <p:cNvGrpSpPr>
              <a:grpSpLocks/>
            </p:cNvGrpSpPr>
            <p:nvPr/>
          </p:nvGrpSpPr>
          <p:grpSpPr bwMode="auto">
            <a:xfrm>
              <a:off x="14307" y="11596"/>
              <a:ext cx="609" cy="473"/>
              <a:chOff x="0" y="0"/>
              <a:chExt cx="4330576" cy="3363338"/>
            </a:xfrm>
          </p:grpSpPr>
          <p:sp>
            <p:nvSpPr>
              <p:cNvPr id="2291" name="グラフィックス 13"/>
              <p:cNvSpPr>
                <a:spLocks/>
              </p:cNvSpPr>
              <p:nvPr/>
            </p:nvSpPr>
            <p:spPr bwMode="auto">
              <a:xfrm>
                <a:off x="0" y="2549044"/>
                <a:ext cx="4330576" cy="814294"/>
              </a:xfrm>
              <a:custGeom>
                <a:avLst/>
                <a:gdLst>
                  <a:gd name="T0" fmla="*/ 1800919 w 5814698"/>
                  <a:gd name="T1" fmla="*/ 1108 h 814294"/>
                  <a:gd name="T2" fmla="*/ 1801005 w 5814698"/>
                  <a:gd name="T3" fmla="*/ 814294 h 814294"/>
                  <a:gd name="T4" fmla="*/ 2029894 w 5814698"/>
                  <a:gd name="T5" fmla="*/ 814294 h 814294"/>
                  <a:gd name="T6" fmla="*/ 2029894 w 5814698"/>
                  <a:gd name="T7" fmla="*/ 1129 h 814294"/>
                  <a:gd name="T8" fmla="*/ 1800919 w 5814698"/>
                  <a:gd name="T9" fmla="*/ 1129 h 814294"/>
                  <a:gd name="T10" fmla="*/ 0 w 5814698"/>
                  <a:gd name="T11" fmla="*/ 22 h 814294"/>
                  <a:gd name="T12" fmla="*/ 0 w 5814698"/>
                  <a:gd name="T13" fmla="*/ 814294 h 814294"/>
                  <a:gd name="T14" fmla="*/ 230967 w 5814698"/>
                  <a:gd name="T15" fmla="*/ 814294 h 814294"/>
                  <a:gd name="T16" fmla="*/ 230967 w 5814698"/>
                  <a:gd name="T17" fmla="*/ 195987 h 814294"/>
                  <a:gd name="T18" fmla="*/ 409898 w 5814698"/>
                  <a:gd name="T19" fmla="*/ 196052 h 814294"/>
                  <a:gd name="T20" fmla="*/ 539934 w 5814698"/>
                  <a:gd name="T21" fmla="*/ 241410 h 814294"/>
                  <a:gd name="T22" fmla="*/ 590930 w 5814698"/>
                  <a:gd name="T23" fmla="*/ 456730 h 814294"/>
                  <a:gd name="T24" fmla="*/ 590930 w 5814698"/>
                  <a:gd name="T25" fmla="*/ 814294 h 814294"/>
                  <a:gd name="T26" fmla="*/ 814707 w 5814698"/>
                  <a:gd name="T27" fmla="*/ 814294 h 814294"/>
                  <a:gd name="T28" fmla="*/ 814707 w 5814698"/>
                  <a:gd name="T29" fmla="*/ 364407 h 814294"/>
                  <a:gd name="T30" fmla="*/ 411068 w 5814698"/>
                  <a:gd name="T31" fmla="*/ 0 h 814294"/>
                  <a:gd name="T32" fmla="*/ 0 w 5814698"/>
                  <a:gd name="T33" fmla="*/ 0 h 814294"/>
                  <a:gd name="T34" fmla="*/ 2169522 w 5814698"/>
                  <a:gd name="T35" fmla="*/ 1129 h 814294"/>
                  <a:gd name="T36" fmla="*/ 2169522 w 5814698"/>
                  <a:gd name="T37" fmla="*/ 814294 h 814294"/>
                  <a:gd name="T38" fmla="*/ 2540853 w 5814698"/>
                  <a:gd name="T39" fmla="*/ 814294 h 814294"/>
                  <a:gd name="T40" fmla="*/ 2873076 w 5814698"/>
                  <a:gd name="T41" fmla="*/ 707286 h 814294"/>
                  <a:gd name="T42" fmla="*/ 2954346 w 5814698"/>
                  <a:gd name="T43" fmla="*/ 416651 h 814294"/>
                  <a:gd name="T44" fmla="*/ 2880244 w 5814698"/>
                  <a:gd name="T45" fmla="*/ 136878 h 814294"/>
                  <a:gd name="T46" fmla="*/ 2490832 w 5814698"/>
                  <a:gd name="T47" fmla="*/ 1129 h 814294"/>
                  <a:gd name="T48" fmla="*/ 2396612 w 5814698"/>
                  <a:gd name="T49" fmla="*/ 178174 h 814294"/>
                  <a:gd name="T50" fmla="*/ 2495054 w 5814698"/>
                  <a:gd name="T51" fmla="*/ 178174 h 814294"/>
                  <a:gd name="T52" fmla="*/ 2730222 w 5814698"/>
                  <a:gd name="T53" fmla="*/ 409439 h 814294"/>
                  <a:gd name="T54" fmla="*/ 2495054 w 5814698"/>
                  <a:gd name="T55" fmla="*/ 640726 h 814294"/>
                  <a:gd name="T56" fmla="*/ 2396612 w 5814698"/>
                  <a:gd name="T57" fmla="*/ 640726 h 814294"/>
                  <a:gd name="T58" fmla="*/ 2396612 w 5814698"/>
                  <a:gd name="T59" fmla="*/ 178195 h 814294"/>
                  <a:gd name="T60" fmla="*/ 1470839 w 5814698"/>
                  <a:gd name="T61" fmla="*/ 1129 h 814294"/>
                  <a:gd name="T62" fmla="*/ 1279781 w 5814698"/>
                  <a:gd name="T63" fmla="*/ 645613 h 814294"/>
                  <a:gd name="T64" fmla="*/ 1096693 w 5814698"/>
                  <a:gd name="T65" fmla="*/ 1173 h 814294"/>
                  <a:gd name="T66" fmla="*/ 849571 w 5814698"/>
                  <a:gd name="T67" fmla="*/ 1129 h 814294"/>
                  <a:gd name="T68" fmla="*/ 1111028 w 5814698"/>
                  <a:gd name="T69" fmla="*/ 814294 h 814294"/>
                  <a:gd name="T70" fmla="*/ 1440999 w 5814698"/>
                  <a:gd name="T71" fmla="*/ 814294 h 814294"/>
                  <a:gd name="T72" fmla="*/ 1704513 w 5814698"/>
                  <a:gd name="T73" fmla="*/ 1129 h 814294"/>
                  <a:gd name="T74" fmla="*/ 1470861 w 5814698"/>
                  <a:gd name="T75" fmla="*/ 1129 h 814294"/>
                  <a:gd name="T76" fmla="*/ 3060865 w 5814698"/>
                  <a:gd name="T77" fmla="*/ 814294 h 814294"/>
                  <a:gd name="T78" fmla="*/ 3289839 w 5814698"/>
                  <a:gd name="T79" fmla="*/ 814294 h 814294"/>
                  <a:gd name="T80" fmla="*/ 3289839 w 5814698"/>
                  <a:gd name="T81" fmla="*/ 1195 h 814294"/>
                  <a:gd name="T82" fmla="*/ 3060822 w 5814698"/>
                  <a:gd name="T83" fmla="*/ 1129 h 814294"/>
                  <a:gd name="T84" fmla="*/ 3702639 w 5814698"/>
                  <a:gd name="T85" fmla="*/ 1412 h 814294"/>
                  <a:gd name="T86" fmla="*/ 3382954 w 5814698"/>
                  <a:gd name="T87" fmla="*/ 814012 h 814294"/>
                  <a:gd name="T88" fmla="*/ 3608702 w 5814698"/>
                  <a:gd name="T89" fmla="*/ 814012 h 814294"/>
                  <a:gd name="T90" fmla="*/ 3659287 w 5814698"/>
                  <a:gd name="T91" fmla="*/ 670378 h 814294"/>
                  <a:gd name="T92" fmla="*/ 4037591 w 5814698"/>
                  <a:gd name="T93" fmla="*/ 670378 h 814294"/>
                  <a:gd name="T94" fmla="*/ 4085447 w 5814698"/>
                  <a:gd name="T95" fmla="*/ 814012 h 814294"/>
                  <a:gd name="T96" fmla="*/ 4330577 w 5814698"/>
                  <a:gd name="T97" fmla="*/ 814012 h 814294"/>
                  <a:gd name="T98" fmla="*/ 4008444 w 5814698"/>
                  <a:gd name="T99" fmla="*/ 1347 h 814294"/>
                  <a:gd name="T100" fmla="*/ 3702639 w 5814698"/>
                  <a:gd name="T101" fmla="*/ 1434 h 814294"/>
                  <a:gd name="T102" fmla="*/ 3851254 w 5814698"/>
                  <a:gd name="T103" fmla="*/ 149673 h 814294"/>
                  <a:gd name="T104" fmla="*/ 3989929 w 5814698"/>
                  <a:gd name="T105" fmla="*/ 530350 h 814294"/>
                  <a:gd name="T106" fmla="*/ 3708205 w 5814698"/>
                  <a:gd name="T107" fmla="*/ 530350 h 81429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5814698" h="814294">
                    <a:moveTo>
                      <a:pt x="2418108" y="1108"/>
                    </a:moveTo>
                    <a:lnTo>
                      <a:pt x="2418224" y="814294"/>
                    </a:lnTo>
                    <a:lnTo>
                      <a:pt x="2725554" y="814294"/>
                    </a:lnTo>
                    <a:lnTo>
                      <a:pt x="2725554" y="1129"/>
                    </a:lnTo>
                    <a:lnTo>
                      <a:pt x="2418108" y="1129"/>
                    </a:lnTo>
                    <a:lnTo>
                      <a:pt x="2418108" y="1108"/>
                    </a:lnTo>
                    <a:close/>
                    <a:moveTo>
                      <a:pt x="0" y="22"/>
                    </a:moveTo>
                    <a:lnTo>
                      <a:pt x="0" y="814294"/>
                    </a:lnTo>
                    <a:lnTo>
                      <a:pt x="310121" y="814294"/>
                    </a:lnTo>
                    <a:lnTo>
                      <a:pt x="310121" y="195987"/>
                    </a:lnTo>
                    <a:lnTo>
                      <a:pt x="550373" y="196052"/>
                    </a:lnTo>
                    <a:cubicBezTo>
                      <a:pt x="629954" y="196052"/>
                      <a:pt x="686622" y="210845"/>
                      <a:pt x="724973" y="241410"/>
                    </a:cubicBezTo>
                    <a:cubicBezTo>
                      <a:pt x="773616" y="280121"/>
                      <a:pt x="793446" y="342531"/>
                      <a:pt x="793446" y="456730"/>
                    </a:cubicBezTo>
                    <a:lnTo>
                      <a:pt x="793446" y="814294"/>
                    </a:lnTo>
                    <a:lnTo>
                      <a:pt x="1093914" y="814294"/>
                    </a:lnTo>
                    <a:lnTo>
                      <a:pt x="1093914" y="364407"/>
                    </a:lnTo>
                    <a:cubicBezTo>
                      <a:pt x="1093914" y="43316"/>
                      <a:pt x="819963" y="0"/>
                      <a:pt x="551944" y="0"/>
                    </a:cubicBezTo>
                    <a:lnTo>
                      <a:pt x="0" y="0"/>
                    </a:lnTo>
                    <a:lnTo>
                      <a:pt x="0" y="22"/>
                    </a:lnTo>
                    <a:close/>
                    <a:moveTo>
                      <a:pt x="2913034" y="1129"/>
                    </a:moveTo>
                    <a:lnTo>
                      <a:pt x="2913034" y="814294"/>
                    </a:lnTo>
                    <a:lnTo>
                      <a:pt x="3411623" y="814294"/>
                    </a:lnTo>
                    <a:cubicBezTo>
                      <a:pt x="3677259" y="814294"/>
                      <a:pt x="3763933" y="781275"/>
                      <a:pt x="3857702" y="707286"/>
                    </a:cubicBezTo>
                    <a:cubicBezTo>
                      <a:pt x="3923995" y="655324"/>
                      <a:pt x="3966823" y="541277"/>
                      <a:pt x="3966823" y="416651"/>
                    </a:cubicBezTo>
                    <a:cubicBezTo>
                      <a:pt x="3966823" y="302365"/>
                      <a:pt x="3930566" y="200375"/>
                      <a:pt x="3867326" y="136878"/>
                    </a:cubicBezTo>
                    <a:cubicBezTo>
                      <a:pt x="3753437" y="23331"/>
                      <a:pt x="3589363" y="1129"/>
                      <a:pt x="3344459" y="1129"/>
                    </a:cubicBezTo>
                    <a:lnTo>
                      <a:pt x="2913034" y="1129"/>
                    </a:lnTo>
                    <a:close/>
                    <a:moveTo>
                      <a:pt x="3217950" y="178174"/>
                    </a:moveTo>
                    <a:lnTo>
                      <a:pt x="3350128" y="178174"/>
                    </a:lnTo>
                    <a:cubicBezTo>
                      <a:pt x="3541853" y="178174"/>
                      <a:pt x="3665890" y="242518"/>
                      <a:pt x="3665890" y="409439"/>
                    </a:cubicBezTo>
                    <a:cubicBezTo>
                      <a:pt x="3665890" y="576404"/>
                      <a:pt x="3541853" y="640726"/>
                      <a:pt x="3350128" y="640726"/>
                    </a:cubicBezTo>
                    <a:lnTo>
                      <a:pt x="3217950" y="640726"/>
                    </a:lnTo>
                    <a:lnTo>
                      <a:pt x="3217950" y="178195"/>
                    </a:lnTo>
                    <a:lnTo>
                      <a:pt x="3217950" y="178174"/>
                    </a:lnTo>
                    <a:close/>
                    <a:moveTo>
                      <a:pt x="1974907" y="1129"/>
                    </a:moveTo>
                    <a:lnTo>
                      <a:pt x="1718372" y="645613"/>
                    </a:lnTo>
                    <a:lnTo>
                      <a:pt x="1472538" y="1173"/>
                    </a:lnTo>
                    <a:lnTo>
                      <a:pt x="1140726" y="1129"/>
                    </a:lnTo>
                    <a:lnTo>
                      <a:pt x="1491786" y="814294"/>
                    </a:lnTo>
                    <a:lnTo>
                      <a:pt x="1934841" y="814294"/>
                    </a:lnTo>
                    <a:lnTo>
                      <a:pt x="2288663" y="1129"/>
                    </a:lnTo>
                    <a:lnTo>
                      <a:pt x="1974936" y="1129"/>
                    </a:lnTo>
                    <a:lnTo>
                      <a:pt x="1974907" y="1129"/>
                    </a:lnTo>
                    <a:close/>
                    <a:moveTo>
                      <a:pt x="4109847" y="814294"/>
                    </a:moveTo>
                    <a:lnTo>
                      <a:pt x="4417293" y="814294"/>
                    </a:lnTo>
                    <a:lnTo>
                      <a:pt x="4417293" y="1195"/>
                    </a:lnTo>
                    <a:lnTo>
                      <a:pt x="4109789" y="1129"/>
                    </a:lnTo>
                    <a:lnTo>
                      <a:pt x="4109847" y="814294"/>
                    </a:lnTo>
                    <a:close/>
                    <a:moveTo>
                      <a:pt x="4971562" y="1412"/>
                    </a:moveTo>
                    <a:lnTo>
                      <a:pt x="4542318" y="814012"/>
                    </a:lnTo>
                    <a:lnTo>
                      <a:pt x="4845432" y="814012"/>
                    </a:lnTo>
                    <a:lnTo>
                      <a:pt x="4913353" y="670378"/>
                    </a:lnTo>
                    <a:lnTo>
                      <a:pt x="5421305" y="670378"/>
                    </a:lnTo>
                    <a:lnTo>
                      <a:pt x="5485562" y="814012"/>
                    </a:lnTo>
                    <a:lnTo>
                      <a:pt x="5814699" y="814012"/>
                    </a:lnTo>
                    <a:lnTo>
                      <a:pt x="5382169" y="1347"/>
                    </a:lnTo>
                    <a:lnTo>
                      <a:pt x="4971562" y="1434"/>
                    </a:lnTo>
                    <a:lnTo>
                      <a:pt x="4971562" y="1412"/>
                    </a:lnTo>
                    <a:close/>
                    <a:moveTo>
                      <a:pt x="5171109" y="149673"/>
                    </a:moveTo>
                    <a:lnTo>
                      <a:pt x="5357309" y="530350"/>
                    </a:lnTo>
                    <a:lnTo>
                      <a:pt x="4979035" y="530350"/>
                    </a:lnTo>
                    <a:lnTo>
                      <a:pt x="5171109" y="149673"/>
                    </a:lnTo>
                    <a:close/>
                  </a:path>
                </a:pathLst>
              </a:custGeom>
              <a:solidFill>
                <a:srgbClr val="1A1919"/>
              </a:solidFill>
              <a:ln>
                <a:noFill/>
              </a:ln>
              <a:extLst>
                <a:ext uri="{91240B29-F687-4F45-9708-019B960494DF}">
                  <a14:hiddenLine xmlns:a14="http://schemas.microsoft.com/office/drawing/2010/main" w="29051" cap="flat">
                    <a:solidFill>
                      <a:srgbClr val="000000"/>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endParaRPr lang="ja-JP" altLang="en-US"/>
              </a:p>
            </p:txBody>
          </p:sp>
          <p:sp>
            <p:nvSpPr>
              <p:cNvPr id="2292" name="グラフィックス 13"/>
              <p:cNvSpPr>
                <a:spLocks/>
              </p:cNvSpPr>
              <p:nvPr/>
            </p:nvSpPr>
            <p:spPr bwMode="auto">
              <a:xfrm>
                <a:off x="282656" y="0"/>
                <a:ext cx="3257964" cy="2162761"/>
              </a:xfrm>
              <a:custGeom>
                <a:avLst/>
                <a:gdLst>
                  <a:gd name="T0" fmla="*/ 1215598 w 4374493"/>
                  <a:gd name="T1" fmla="*/ 645353 h 2162761"/>
                  <a:gd name="T2" fmla="*/ 1215598 w 4374493"/>
                  <a:gd name="T3" fmla="*/ 449996 h 2162761"/>
                  <a:gd name="T4" fmla="*/ 1273047 w 4374493"/>
                  <a:gd name="T5" fmla="*/ 447042 h 2162761"/>
                  <a:gd name="T6" fmla="*/ 2155100 w 4374493"/>
                  <a:gd name="T7" fmla="*/ 906140 h 2162761"/>
                  <a:gd name="T8" fmla="*/ 1373047 w 4374493"/>
                  <a:gd name="T9" fmla="*/ 1431972 h 2162761"/>
                  <a:gd name="T10" fmla="*/ 1215598 w 4374493"/>
                  <a:gd name="T11" fmla="*/ 1406730 h 2162761"/>
                  <a:gd name="T12" fmla="*/ 1215598 w 4374493"/>
                  <a:gd name="T13" fmla="*/ 814338 h 2162761"/>
                  <a:gd name="T14" fmla="*/ 1589311 w 4374493"/>
                  <a:gd name="T15" fmla="*/ 1139795 h 2162761"/>
                  <a:gd name="T16" fmla="*/ 1866554 w 4374493"/>
                  <a:gd name="T17" fmla="*/ 905293 h 2162761"/>
                  <a:gd name="T18" fmla="*/ 1323025 w 4374493"/>
                  <a:gd name="T19" fmla="*/ 639010 h 2162761"/>
                  <a:gd name="T20" fmla="*/ 1215598 w 4374493"/>
                  <a:gd name="T21" fmla="*/ 645353 h 2162761"/>
                  <a:gd name="T22" fmla="*/ 1215598 w 4374493"/>
                  <a:gd name="T23" fmla="*/ 22 h 2162761"/>
                  <a:gd name="T24" fmla="*/ 1215598 w 4374493"/>
                  <a:gd name="T25" fmla="*/ 291830 h 2162761"/>
                  <a:gd name="T26" fmla="*/ 1273047 w 4374493"/>
                  <a:gd name="T27" fmla="*/ 288397 h 2162761"/>
                  <a:gd name="T28" fmla="*/ 2496288 w 4374493"/>
                  <a:gd name="T29" fmla="*/ 897777 h 2162761"/>
                  <a:gd name="T30" fmla="*/ 1364581 w 4374493"/>
                  <a:gd name="T31" fmla="*/ 1573890 h 2162761"/>
                  <a:gd name="T32" fmla="*/ 1215598 w 4374493"/>
                  <a:gd name="T33" fmla="*/ 1560725 h 2162761"/>
                  <a:gd name="T34" fmla="*/ 1215598 w 4374493"/>
                  <a:gd name="T35" fmla="*/ 1741093 h 2162761"/>
                  <a:gd name="T36" fmla="*/ 1339678 w 4374493"/>
                  <a:gd name="T37" fmla="*/ 1749174 h 2162761"/>
                  <a:gd name="T38" fmla="*/ 2641937 w 4374493"/>
                  <a:gd name="T39" fmla="*/ 1148071 h 2162761"/>
                  <a:gd name="T40" fmla="*/ 3012228 w 4374493"/>
                  <a:gd name="T41" fmla="*/ 1373515 h 2162761"/>
                  <a:gd name="T42" fmla="*/ 1347929 w 4374493"/>
                  <a:gd name="T43" fmla="*/ 1916160 h 2162761"/>
                  <a:gd name="T44" fmla="*/ 1215598 w 4374493"/>
                  <a:gd name="T45" fmla="*/ 1909252 h 2162761"/>
                  <a:gd name="T46" fmla="*/ 1215598 w 4374493"/>
                  <a:gd name="T47" fmla="*/ 2162762 h 2162761"/>
                  <a:gd name="T48" fmla="*/ 3257965 w 4374493"/>
                  <a:gd name="T49" fmla="*/ 2162762 h 2162761"/>
                  <a:gd name="T50" fmla="*/ 3257965 w 4374493"/>
                  <a:gd name="T51" fmla="*/ 0 h 2162761"/>
                  <a:gd name="T52" fmla="*/ 1215619 w 4374493"/>
                  <a:gd name="T53" fmla="*/ 0 h 2162761"/>
                  <a:gd name="T54" fmla="*/ 1215598 w 4374493"/>
                  <a:gd name="T55" fmla="*/ 1406730 h 2162761"/>
                  <a:gd name="T56" fmla="*/ 1215598 w 4374493"/>
                  <a:gd name="T57" fmla="*/ 1560747 h 2162761"/>
                  <a:gd name="T58" fmla="*/ 580644 w 4374493"/>
                  <a:gd name="T59" fmla="*/ 953583 h 2162761"/>
                  <a:gd name="T60" fmla="*/ 1215598 w 4374493"/>
                  <a:gd name="T61" fmla="*/ 645353 h 2162761"/>
                  <a:gd name="T62" fmla="*/ 1215598 w 4374493"/>
                  <a:gd name="T63" fmla="*/ 814338 h 2162761"/>
                  <a:gd name="T64" fmla="*/ 1214818 w 4374493"/>
                  <a:gd name="T65" fmla="*/ 814251 h 2162761"/>
                  <a:gd name="T66" fmla="*/ 844353 w 4374493"/>
                  <a:gd name="T67" fmla="*/ 984126 h 2162761"/>
                  <a:gd name="T68" fmla="*/ 1215598 w 4374493"/>
                  <a:gd name="T69" fmla="*/ 1406730 h 2162761"/>
                  <a:gd name="T70" fmla="*/ 332873 w 4374493"/>
                  <a:gd name="T71" fmla="*/ 931100 h 2162761"/>
                  <a:gd name="T72" fmla="*/ 1215598 w 4374493"/>
                  <a:gd name="T73" fmla="*/ 449974 h 2162761"/>
                  <a:gd name="T74" fmla="*/ 1215598 w 4374493"/>
                  <a:gd name="T75" fmla="*/ 291830 h 2162761"/>
                  <a:gd name="T76" fmla="*/ 0 w 4374493"/>
                  <a:gd name="T77" fmla="*/ 897755 h 2162761"/>
                  <a:gd name="T78" fmla="*/ 1215619 w 4374493"/>
                  <a:gd name="T79" fmla="*/ 1909252 h 2162761"/>
                  <a:gd name="T80" fmla="*/ 1215619 w 4374493"/>
                  <a:gd name="T81" fmla="*/ 1741115 h 2162761"/>
                  <a:gd name="T82" fmla="*/ 332873 w 4374493"/>
                  <a:gd name="T83" fmla="*/ 931100 h 216276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4374493" h="2162761">
                    <a:moveTo>
                      <a:pt x="1632192" y="645353"/>
                    </a:moveTo>
                    <a:lnTo>
                      <a:pt x="1632192" y="449996"/>
                    </a:lnTo>
                    <a:cubicBezTo>
                      <a:pt x="1657876" y="448635"/>
                      <a:pt x="1683594" y="447650"/>
                      <a:pt x="1709330" y="447042"/>
                    </a:cubicBezTo>
                    <a:cubicBezTo>
                      <a:pt x="2424475" y="430250"/>
                      <a:pt x="2893669" y="906140"/>
                      <a:pt x="2893669" y="906140"/>
                    </a:cubicBezTo>
                    <a:cubicBezTo>
                      <a:pt x="2893669" y="906140"/>
                      <a:pt x="2386939" y="1431972"/>
                      <a:pt x="1843601" y="1431972"/>
                    </a:cubicBezTo>
                    <a:cubicBezTo>
                      <a:pt x="1765329" y="1431972"/>
                      <a:pt x="1695315" y="1422566"/>
                      <a:pt x="1632192" y="1406730"/>
                    </a:cubicBezTo>
                    <a:lnTo>
                      <a:pt x="1632192" y="814338"/>
                    </a:lnTo>
                    <a:cubicBezTo>
                      <a:pt x="1910592" y="839450"/>
                      <a:pt x="1966562" y="931339"/>
                      <a:pt x="2133980" y="1139795"/>
                    </a:cubicBezTo>
                    <a:lnTo>
                      <a:pt x="2506236" y="905293"/>
                    </a:lnTo>
                    <a:cubicBezTo>
                      <a:pt x="2506236" y="905293"/>
                      <a:pt x="2234524" y="639010"/>
                      <a:pt x="1776436" y="639010"/>
                    </a:cubicBezTo>
                    <a:cubicBezTo>
                      <a:pt x="1726572" y="639010"/>
                      <a:pt x="1678946" y="641617"/>
                      <a:pt x="1632192" y="645353"/>
                    </a:cubicBezTo>
                    <a:close/>
                    <a:moveTo>
                      <a:pt x="1632192" y="22"/>
                    </a:moveTo>
                    <a:lnTo>
                      <a:pt x="1632192" y="291830"/>
                    </a:lnTo>
                    <a:cubicBezTo>
                      <a:pt x="1657837" y="290309"/>
                      <a:pt x="1683540" y="289092"/>
                      <a:pt x="1709330" y="288397"/>
                    </a:cubicBezTo>
                    <a:cubicBezTo>
                      <a:pt x="2703863" y="263372"/>
                      <a:pt x="3351785" y="897777"/>
                      <a:pt x="3351785" y="897777"/>
                    </a:cubicBezTo>
                    <a:cubicBezTo>
                      <a:pt x="3351785" y="897777"/>
                      <a:pt x="2607536" y="1573890"/>
                      <a:pt x="1832233" y="1573890"/>
                    </a:cubicBezTo>
                    <a:cubicBezTo>
                      <a:pt x="1761201" y="1573890"/>
                      <a:pt x="1694705" y="1569002"/>
                      <a:pt x="1632192" y="1560725"/>
                    </a:cubicBezTo>
                    <a:lnTo>
                      <a:pt x="1632192" y="1741093"/>
                    </a:lnTo>
                    <a:cubicBezTo>
                      <a:pt x="1685633" y="1746176"/>
                      <a:pt x="1740993" y="1749174"/>
                      <a:pt x="1798796" y="1749174"/>
                    </a:cubicBezTo>
                    <a:cubicBezTo>
                      <a:pt x="2520309" y="1749174"/>
                      <a:pt x="3042072" y="1473898"/>
                      <a:pt x="3547349" y="1148071"/>
                    </a:cubicBezTo>
                    <a:cubicBezTo>
                      <a:pt x="3631058" y="1198187"/>
                      <a:pt x="3974034" y="1320097"/>
                      <a:pt x="4044542" y="1373515"/>
                    </a:cubicBezTo>
                    <a:cubicBezTo>
                      <a:pt x="3564125" y="1673990"/>
                      <a:pt x="2444566" y="1916160"/>
                      <a:pt x="1809874" y="1916160"/>
                    </a:cubicBezTo>
                    <a:cubicBezTo>
                      <a:pt x="1750532" y="1915995"/>
                      <a:pt x="1691236" y="1913689"/>
                      <a:pt x="1632192" y="1909252"/>
                    </a:cubicBezTo>
                    <a:lnTo>
                      <a:pt x="1632192" y="2162762"/>
                    </a:lnTo>
                    <a:lnTo>
                      <a:pt x="4374494" y="2162762"/>
                    </a:lnTo>
                    <a:lnTo>
                      <a:pt x="4374494" y="0"/>
                    </a:lnTo>
                    <a:lnTo>
                      <a:pt x="1632221" y="0"/>
                    </a:lnTo>
                    <a:lnTo>
                      <a:pt x="1632192" y="22"/>
                    </a:lnTo>
                    <a:close/>
                    <a:moveTo>
                      <a:pt x="1632192" y="1406730"/>
                    </a:moveTo>
                    <a:lnTo>
                      <a:pt x="1632192" y="1560747"/>
                    </a:lnTo>
                    <a:cubicBezTo>
                      <a:pt x="964847" y="1471834"/>
                      <a:pt x="779635" y="953583"/>
                      <a:pt x="779635" y="953583"/>
                    </a:cubicBezTo>
                    <a:cubicBezTo>
                      <a:pt x="779635" y="953583"/>
                      <a:pt x="1100049" y="688343"/>
                      <a:pt x="1632192" y="645353"/>
                    </a:cubicBezTo>
                    <a:lnTo>
                      <a:pt x="1632192" y="814338"/>
                    </a:lnTo>
                    <a:cubicBezTo>
                      <a:pt x="1631785" y="814338"/>
                      <a:pt x="1631494" y="814251"/>
                      <a:pt x="1631145" y="814251"/>
                    </a:cubicBezTo>
                    <a:cubicBezTo>
                      <a:pt x="1351903" y="789182"/>
                      <a:pt x="1133719" y="984126"/>
                      <a:pt x="1133719" y="984126"/>
                    </a:cubicBezTo>
                    <a:cubicBezTo>
                      <a:pt x="1133719" y="984126"/>
                      <a:pt x="1255953" y="1312277"/>
                      <a:pt x="1632192" y="1406730"/>
                    </a:cubicBezTo>
                    <a:close/>
                    <a:moveTo>
                      <a:pt x="446951" y="931100"/>
                    </a:moveTo>
                    <a:cubicBezTo>
                      <a:pt x="446951" y="931100"/>
                      <a:pt x="842439" y="495050"/>
                      <a:pt x="1632192" y="449974"/>
                    </a:cubicBezTo>
                    <a:lnTo>
                      <a:pt x="1632192" y="291830"/>
                    </a:lnTo>
                    <a:cubicBezTo>
                      <a:pt x="757479" y="344269"/>
                      <a:pt x="0" y="897755"/>
                      <a:pt x="0" y="897755"/>
                    </a:cubicBezTo>
                    <a:cubicBezTo>
                      <a:pt x="0" y="897755"/>
                      <a:pt x="428982" y="1824423"/>
                      <a:pt x="1632221" y="1909252"/>
                    </a:cubicBezTo>
                    <a:lnTo>
                      <a:pt x="1632221" y="1741115"/>
                    </a:lnTo>
                    <a:cubicBezTo>
                      <a:pt x="749251" y="1658089"/>
                      <a:pt x="446951" y="931100"/>
                      <a:pt x="446951" y="931100"/>
                    </a:cubicBezTo>
                    <a:close/>
                  </a:path>
                </a:pathLst>
              </a:custGeom>
              <a:solidFill>
                <a:srgbClr val="76B900"/>
              </a:solidFill>
              <a:ln>
                <a:noFill/>
              </a:ln>
              <a:extLst>
                <a:ext uri="{91240B29-F687-4F45-9708-019B960494DF}">
                  <a14:hiddenLine xmlns:a14="http://schemas.microsoft.com/office/drawing/2010/main" w="29051" cap="flat">
                    <a:solidFill>
                      <a:srgbClr val="000000"/>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endParaRPr lang="ja-JP" altLang="en-US"/>
              </a:p>
            </p:txBody>
          </p:sp>
        </p:grpSp>
        <p:pic>
          <p:nvPicPr>
            <p:cNvPr id="2388" name="Picture 340" descr="PC Blog □2020年1月3日：AMDのサイトに新ブランドロゴが掲載Ⅱ"/>
            <p:cNvPicPr>
              <a:picLocks noChangeAspect="1" noChangeArrowheads="1"/>
            </p:cNvPicPr>
            <p:nvPr/>
          </p:nvPicPr>
          <p:blipFill>
            <a:blip r:embed="rId30" r:link="rId26" cstate="print">
              <a:extLst>
                <a:ext uri="{28A0092B-C50C-407E-A947-70E740481C1C}">
                  <a14:useLocalDpi xmlns:a14="http://schemas.microsoft.com/office/drawing/2010/main" val="0"/>
                </a:ext>
              </a:extLst>
            </a:blip>
            <a:srcRect/>
            <a:stretch>
              <a:fillRect/>
            </a:stretch>
          </p:blipFill>
          <p:spPr bwMode="auto">
            <a:xfrm>
              <a:off x="12616" y="11586"/>
              <a:ext cx="549" cy="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89" name="Picture 341"/>
            <p:cNvPicPr>
              <a:picLocks noChangeAspect="1" noChangeArrowheads="1"/>
            </p:cNvPicPr>
            <p:nvPr/>
          </p:nvPicPr>
          <p:blipFill>
            <a:blip r:embed="rId31" cstate="print">
              <a:extLst>
                <a:ext uri="{28A0092B-C50C-407E-A947-70E740481C1C}">
                  <a14:useLocalDpi xmlns:a14="http://schemas.microsoft.com/office/drawing/2010/main" val="0"/>
                </a:ext>
              </a:extLst>
            </a:blip>
            <a:srcRect/>
            <a:stretch>
              <a:fillRect/>
            </a:stretch>
          </p:blipFill>
          <p:spPr bwMode="auto">
            <a:xfrm>
              <a:off x="20012" y="2968"/>
              <a:ext cx="2300" cy="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90" name="Picture 342" descr="名称未設定-2"/>
            <p:cNvPicPr>
              <a:picLocks noChangeAspect="1" noChangeArrowheads="1"/>
            </p:cNvPicPr>
            <p:nvPr/>
          </p:nvPicPr>
          <p:blipFill>
            <a:blip r:embed="rId32" cstate="print">
              <a:extLst>
                <a:ext uri="{28A0092B-C50C-407E-A947-70E740481C1C}">
                  <a14:useLocalDpi xmlns:a14="http://schemas.microsoft.com/office/drawing/2010/main" val="0"/>
                </a:ext>
              </a:extLst>
            </a:blip>
            <a:srcRect/>
            <a:stretch>
              <a:fillRect/>
            </a:stretch>
          </p:blipFill>
          <p:spPr bwMode="auto">
            <a:xfrm>
              <a:off x="21262" y="10946"/>
              <a:ext cx="1761" cy="2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91" name="Picture 343" descr="32コアCPUが登場する第2世代Ryzen Threadripper : AKIBAオーバークロックCafe"/>
            <p:cNvPicPr>
              <a:picLocks noChangeAspect="1" noChangeArrowheads="1"/>
            </p:cNvPicPr>
            <p:nvPr/>
          </p:nvPicPr>
          <p:blipFill>
            <a:blip r:embed="rId33" r:link="rId34" cstate="print">
              <a:extLst>
                <a:ext uri="{28A0092B-C50C-407E-A947-70E740481C1C}">
                  <a14:useLocalDpi xmlns:a14="http://schemas.microsoft.com/office/drawing/2010/main" val="0"/>
                </a:ext>
              </a:extLst>
            </a:blip>
            <a:srcRect l="15213" r="15225"/>
            <a:stretch>
              <a:fillRect/>
            </a:stretch>
          </p:blipFill>
          <p:spPr bwMode="auto">
            <a:xfrm>
              <a:off x="18043" y="11531"/>
              <a:ext cx="582" cy="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92" name="Picture 344" descr="名称未設定-2"/>
            <p:cNvPicPr>
              <a:picLocks noChangeAspect="1" noChangeArrowheads="1"/>
            </p:cNvPicPr>
            <p:nvPr/>
          </p:nvPicPr>
          <p:blipFill>
            <a:blip r:embed="rId32" cstate="print">
              <a:extLst>
                <a:ext uri="{28A0092B-C50C-407E-A947-70E740481C1C}">
                  <a14:useLocalDpi xmlns:a14="http://schemas.microsoft.com/office/drawing/2010/main" val="0"/>
                </a:ext>
              </a:extLst>
            </a:blip>
            <a:srcRect/>
            <a:stretch>
              <a:fillRect/>
            </a:stretch>
          </p:blipFill>
          <p:spPr bwMode="auto">
            <a:xfrm>
              <a:off x="15772" y="13398"/>
              <a:ext cx="1761" cy="2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93" name="Picture 345" descr="32コアCPUが登場する第2世代Ryzen Threadripper : AKIBAオーバークロックCafe"/>
            <p:cNvPicPr>
              <a:picLocks noChangeAspect="1" noChangeArrowheads="1"/>
            </p:cNvPicPr>
            <p:nvPr/>
          </p:nvPicPr>
          <p:blipFill>
            <a:blip r:embed="rId35" r:link="rId34" cstate="print">
              <a:extLst>
                <a:ext uri="{28A0092B-C50C-407E-A947-70E740481C1C}">
                  <a14:useLocalDpi xmlns:a14="http://schemas.microsoft.com/office/drawing/2010/main" val="0"/>
                </a:ext>
              </a:extLst>
            </a:blip>
            <a:srcRect l="15213" r="15225"/>
            <a:stretch>
              <a:fillRect/>
            </a:stretch>
          </p:blipFill>
          <p:spPr bwMode="auto">
            <a:xfrm>
              <a:off x="12600" y="14011"/>
              <a:ext cx="548" cy="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90" name="WordArt 346"/>
            <p:cNvSpPr>
              <a:spLocks noChangeArrowheads="1" noChangeShapeType="1" noTextEdit="1"/>
            </p:cNvSpPr>
            <p:nvPr/>
          </p:nvSpPr>
          <p:spPr bwMode="auto">
            <a:xfrm>
              <a:off x="12590" y="13585"/>
              <a:ext cx="3607" cy="197"/>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en-US" altLang="ja-JP" sz="800" kern="10" spc="0">
                  <a:ln>
                    <a:noFill/>
                  </a:ln>
                  <a:solidFill>
                    <a:srgbClr val="FFFFFF"/>
                  </a:solidFill>
                  <a:effectLst/>
                  <a:latin typeface="ヒラギノ角ゴ6"/>
                  <a:ea typeface="ヒラギノ角ゴ6"/>
                </a:rPr>
                <a:t>AMD Threadripper /RTX4090</a:t>
              </a:r>
              <a:r>
                <a:rPr lang="ja-JP" altLang="en-US" sz="800" kern="10" spc="0">
                  <a:ln>
                    <a:noFill/>
                  </a:ln>
                  <a:solidFill>
                    <a:srgbClr val="FFFFFF"/>
                  </a:solidFill>
                  <a:effectLst/>
                  <a:latin typeface="ヒラギノ角ゴ6"/>
                  <a:ea typeface="ヒラギノ角ゴ6"/>
                </a:rPr>
                <a:t>搭載モデル</a:t>
              </a:r>
            </a:p>
          </p:txBody>
        </p:sp>
        <p:pic>
          <p:nvPicPr>
            <p:cNvPr id="2395" name="図 1"/>
            <p:cNvPicPr>
              <a:picLocks noChangeAspect="1" noChangeArrowheads="1"/>
            </p:cNvPicPr>
            <p:nvPr/>
          </p:nvPicPr>
          <p:blipFill>
            <a:blip r:embed="rId36" cstate="print">
              <a:extLst>
                <a:ext uri="{28A0092B-C50C-407E-A947-70E740481C1C}">
                  <a14:useLocalDpi xmlns:a14="http://schemas.microsoft.com/office/drawing/2010/main" val="0"/>
                </a:ext>
              </a:extLst>
            </a:blip>
            <a:srcRect l="67372" t="31252" r="8607" b="41354"/>
            <a:stretch>
              <a:fillRect/>
            </a:stretch>
          </p:blipFill>
          <p:spPr bwMode="auto">
            <a:xfrm>
              <a:off x="18103" y="14026"/>
              <a:ext cx="556" cy="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Rectangle 23">
            <a:extLst>
              <a:ext uri="{FF2B5EF4-FFF2-40B4-BE49-F238E27FC236}">
                <a16:creationId xmlns:a16="http://schemas.microsoft.com/office/drawing/2014/main" id="{47D080F2-39C9-43B0-1503-EADA7A08DE3C}"/>
              </a:ext>
            </a:extLst>
          </p:cNvPr>
          <p:cNvSpPr>
            <a:spLocks noChangeArrowheads="1"/>
          </p:cNvSpPr>
          <p:nvPr/>
        </p:nvSpPr>
        <p:spPr bwMode="auto">
          <a:xfrm>
            <a:off x="6578926" y="4050556"/>
            <a:ext cx="648000" cy="231748"/>
          </a:xfrm>
          <a:prstGeom prst="rect">
            <a:avLst/>
          </a:prstGeom>
          <a:solidFill>
            <a:srgbClr val="FFFFFF"/>
          </a:solidFill>
          <a:ln w="9525">
            <a:solidFill>
              <a:srgbClr val="000000"/>
            </a:solidFill>
            <a:miter lim="800000"/>
            <a:headEnd/>
            <a:tailEnd/>
          </a:ln>
        </p:spPr>
        <p:txBody>
          <a:bodyPr vert="horz" wrap="square" lIns="74295" tIns="8890" rIns="74295" bIns="8890" numCol="1" anchor="ctr" anchorCtr="0" compatLnSpc="1">
            <a:prstTxWarp prst="textNoShape">
              <a:avLst/>
            </a:prstTxWarp>
          </a:bodyPr>
          <a:lstStyle/>
          <a:p>
            <a:pPr algn="ctr"/>
            <a:r>
              <a:rPr lang="en-US" altLang="ja-JP" sz="1100" dirty="0"/>
              <a:t>Intel-03</a:t>
            </a:r>
            <a:endParaRPr lang="ja-JP" altLang="en-US" sz="1100" dirty="0"/>
          </a:p>
        </p:txBody>
      </p:sp>
      <p:sp>
        <p:nvSpPr>
          <p:cNvPr id="2429" name="Rectangle 23">
            <a:extLst>
              <a:ext uri="{FF2B5EF4-FFF2-40B4-BE49-F238E27FC236}">
                <a16:creationId xmlns:a16="http://schemas.microsoft.com/office/drawing/2014/main" id="{C4B83A96-EDD2-4536-5154-CD80B0CD0F1C}"/>
              </a:ext>
            </a:extLst>
          </p:cNvPr>
          <p:cNvSpPr>
            <a:spLocks noChangeArrowheads="1"/>
          </p:cNvSpPr>
          <p:nvPr/>
        </p:nvSpPr>
        <p:spPr bwMode="auto">
          <a:xfrm>
            <a:off x="6578926" y="6570836"/>
            <a:ext cx="648000" cy="231748"/>
          </a:xfrm>
          <a:prstGeom prst="rect">
            <a:avLst/>
          </a:prstGeom>
          <a:solidFill>
            <a:srgbClr val="FFFFFF"/>
          </a:solidFill>
          <a:ln w="9525">
            <a:solidFill>
              <a:srgbClr val="000000"/>
            </a:solidFill>
            <a:miter lim="800000"/>
            <a:headEnd/>
            <a:tailEnd/>
          </a:ln>
        </p:spPr>
        <p:txBody>
          <a:bodyPr vert="horz" wrap="square" lIns="74295" tIns="8890" rIns="74295" bIns="8890" numCol="1" anchor="ctr" anchorCtr="0" compatLnSpc="1">
            <a:prstTxWarp prst="textNoShape">
              <a:avLst/>
            </a:prstTxWarp>
          </a:bodyPr>
          <a:lstStyle/>
          <a:p>
            <a:pPr algn="ctr"/>
            <a:r>
              <a:rPr lang="en-US" altLang="ja-JP" sz="1100" dirty="0"/>
              <a:t>Intel-05</a:t>
            </a:r>
            <a:endParaRPr lang="ja-JP" altLang="en-US" sz="1100" dirty="0"/>
          </a:p>
        </p:txBody>
      </p:sp>
      <p:sp>
        <p:nvSpPr>
          <p:cNvPr id="2430" name="Rectangle 23">
            <a:extLst>
              <a:ext uri="{FF2B5EF4-FFF2-40B4-BE49-F238E27FC236}">
                <a16:creationId xmlns:a16="http://schemas.microsoft.com/office/drawing/2014/main" id="{286B13CC-4355-4DE0-6B19-6D43CEAECD7D}"/>
              </a:ext>
            </a:extLst>
          </p:cNvPr>
          <p:cNvSpPr>
            <a:spLocks noChangeArrowheads="1"/>
          </p:cNvSpPr>
          <p:nvPr/>
        </p:nvSpPr>
        <p:spPr bwMode="auto">
          <a:xfrm>
            <a:off x="3080000" y="8227020"/>
            <a:ext cx="648000" cy="231748"/>
          </a:xfrm>
          <a:prstGeom prst="rect">
            <a:avLst/>
          </a:prstGeom>
          <a:solidFill>
            <a:srgbClr val="FFFFFF"/>
          </a:solidFill>
          <a:ln w="9525">
            <a:solidFill>
              <a:srgbClr val="000000"/>
            </a:solidFill>
            <a:miter lim="800000"/>
            <a:headEnd/>
            <a:tailEnd/>
          </a:ln>
        </p:spPr>
        <p:txBody>
          <a:bodyPr vert="horz" wrap="square" lIns="74295" tIns="8890" rIns="74295" bIns="8890" numCol="1" anchor="ctr" anchorCtr="0" compatLnSpc="1">
            <a:prstTxWarp prst="textNoShape">
              <a:avLst/>
            </a:prstTxWarp>
          </a:bodyPr>
          <a:lstStyle/>
          <a:p>
            <a:pPr algn="ctr"/>
            <a:r>
              <a:rPr lang="en-US" altLang="ja-JP" sz="1100" dirty="0"/>
              <a:t>Intel-01</a:t>
            </a:r>
            <a:endParaRPr lang="ja-JP" altLang="en-US" sz="1100" dirty="0"/>
          </a:p>
        </p:txBody>
      </p:sp>
      <p:sp>
        <p:nvSpPr>
          <p:cNvPr id="2431" name="Rectangle 23">
            <a:extLst>
              <a:ext uri="{FF2B5EF4-FFF2-40B4-BE49-F238E27FC236}">
                <a16:creationId xmlns:a16="http://schemas.microsoft.com/office/drawing/2014/main" id="{FFA7BB14-270C-A6E9-5C76-F4E4F1075A66}"/>
              </a:ext>
            </a:extLst>
          </p:cNvPr>
          <p:cNvSpPr>
            <a:spLocks noChangeArrowheads="1"/>
          </p:cNvSpPr>
          <p:nvPr/>
        </p:nvSpPr>
        <p:spPr bwMode="auto">
          <a:xfrm>
            <a:off x="6578926" y="8227020"/>
            <a:ext cx="648000" cy="231748"/>
          </a:xfrm>
          <a:prstGeom prst="rect">
            <a:avLst/>
          </a:prstGeom>
          <a:solidFill>
            <a:srgbClr val="FFFFFF"/>
          </a:solidFill>
          <a:ln w="9525">
            <a:solidFill>
              <a:srgbClr val="000000"/>
            </a:solidFill>
            <a:miter lim="800000"/>
            <a:headEnd/>
            <a:tailEnd/>
          </a:ln>
        </p:spPr>
        <p:txBody>
          <a:bodyPr vert="horz" wrap="square" lIns="74295" tIns="8890" rIns="74295" bIns="8890" numCol="1" anchor="ctr" anchorCtr="0" compatLnSpc="1">
            <a:prstTxWarp prst="textNoShape">
              <a:avLst/>
            </a:prstTxWarp>
          </a:bodyPr>
          <a:lstStyle/>
          <a:p>
            <a:pPr algn="ctr"/>
            <a:r>
              <a:rPr lang="en-US" altLang="ja-JP" sz="1100" dirty="0"/>
              <a:t>Intel-02</a:t>
            </a:r>
            <a:endParaRPr lang="ja-JP" altLang="en-US" sz="1100" dirty="0"/>
          </a:p>
        </p:txBody>
      </p:sp>
      <p:sp>
        <p:nvSpPr>
          <p:cNvPr id="2112" name="Rectangle 23">
            <a:extLst>
              <a:ext uri="{FF2B5EF4-FFF2-40B4-BE49-F238E27FC236}">
                <a16:creationId xmlns:a16="http://schemas.microsoft.com/office/drawing/2014/main" id="{4B13CDBB-69B9-1019-5472-84BC0685243B}"/>
              </a:ext>
            </a:extLst>
          </p:cNvPr>
          <p:cNvSpPr>
            <a:spLocks noChangeArrowheads="1"/>
          </p:cNvSpPr>
          <p:nvPr/>
        </p:nvSpPr>
        <p:spPr bwMode="auto">
          <a:xfrm>
            <a:off x="3080000" y="9753259"/>
            <a:ext cx="648000" cy="231748"/>
          </a:xfrm>
          <a:prstGeom prst="rect">
            <a:avLst/>
          </a:prstGeom>
          <a:solidFill>
            <a:srgbClr val="FFFFFF"/>
          </a:solidFill>
          <a:ln w="9525">
            <a:solidFill>
              <a:srgbClr val="000000"/>
            </a:solidFill>
            <a:miter lim="800000"/>
            <a:headEnd/>
            <a:tailEnd/>
          </a:ln>
        </p:spPr>
        <p:txBody>
          <a:bodyPr vert="horz" wrap="square" lIns="74295" tIns="8890" rIns="74295" bIns="8890" numCol="1" anchor="ctr" anchorCtr="0" compatLnSpc="1">
            <a:prstTxWarp prst="textNoShape">
              <a:avLst/>
            </a:prstTxWarp>
          </a:bodyPr>
          <a:lstStyle/>
          <a:p>
            <a:pPr algn="ctr"/>
            <a:r>
              <a:rPr lang="en-US" altLang="ja-JP" sz="1100" dirty="0"/>
              <a:t>Intel-04</a:t>
            </a:r>
            <a:endParaRPr lang="ja-JP" altLang="en-US" sz="1100" dirty="0"/>
          </a:p>
        </p:txBody>
      </p:sp>
      <p:sp>
        <p:nvSpPr>
          <p:cNvPr id="2113" name="Rectangle 23">
            <a:extLst>
              <a:ext uri="{FF2B5EF4-FFF2-40B4-BE49-F238E27FC236}">
                <a16:creationId xmlns:a16="http://schemas.microsoft.com/office/drawing/2014/main" id="{BF3161F6-9CD2-8B01-B2FF-83574E63CD80}"/>
              </a:ext>
            </a:extLst>
          </p:cNvPr>
          <p:cNvSpPr>
            <a:spLocks noChangeArrowheads="1"/>
          </p:cNvSpPr>
          <p:nvPr/>
        </p:nvSpPr>
        <p:spPr bwMode="auto">
          <a:xfrm>
            <a:off x="6578926" y="9753259"/>
            <a:ext cx="648000" cy="231748"/>
          </a:xfrm>
          <a:prstGeom prst="rect">
            <a:avLst/>
          </a:prstGeom>
          <a:solidFill>
            <a:srgbClr val="FFFFFF"/>
          </a:solidFill>
          <a:ln w="9525">
            <a:solidFill>
              <a:srgbClr val="000000"/>
            </a:solidFill>
            <a:miter lim="800000"/>
            <a:headEnd/>
            <a:tailEnd/>
          </a:ln>
        </p:spPr>
        <p:txBody>
          <a:bodyPr vert="horz" wrap="square" lIns="74295" tIns="8890" rIns="74295" bIns="8890" numCol="1" anchor="ctr" anchorCtr="0" compatLnSpc="1">
            <a:prstTxWarp prst="textNoShape">
              <a:avLst/>
            </a:prstTxWarp>
          </a:bodyPr>
          <a:lstStyle/>
          <a:p>
            <a:pPr algn="ctr"/>
            <a:r>
              <a:rPr lang="en-US" altLang="ja-JP" sz="1100" dirty="0"/>
              <a:t>Intel-06</a:t>
            </a:r>
            <a:endParaRPr lang="ja-JP" altLang="en-US" sz="1100" dirty="0"/>
          </a:p>
        </p:txBody>
      </p:sp>
      <p:sp>
        <p:nvSpPr>
          <p:cNvPr id="3044" name="Rectangle 23">
            <a:extLst>
              <a:ext uri="{FF2B5EF4-FFF2-40B4-BE49-F238E27FC236}">
                <a16:creationId xmlns:a16="http://schemas.microsoft.com/office/drawing/2014/main" id="{A338E5DC-F83E-C7C3-A913-69DCC41D56DE}"/>
              </a:ext>
            </a:extLst>
          </p:cNvPr>
          <p:cNvSpPr>
            <a:spLocks noChangeArrowheads="1"/>
          </p:cNvSpPr>
          <p:nvPr/>
        </p:nvSpPr>
        <p:spPr bwMode="auto">
          <a:xfrm>
            <a:off x="14012516" y="4050556"/>
            <a:ext cx="648000" cy="231748"/>
          </a:xfrm>
          <a:prstGeom prst="rect">
            <a:avLst/>
          </a:prstGeom>
          <a:solidFill>
            <a:srgbClr val="FFFFFF"/>
          </a:solidFill>
          <a:ln w="9525">
            <a:solidFill>
              <a:srgbClr val="000000"/>
            </a:solidFill>
            <a:miter lim="800000"/>
            <a:headEnd/>
            <a:tailEnd/>
          </a:ln>
        </p:spPr>
        <p:txBody>
          <a:bodyPr vert="horz" wrap="square" lIns="74295" tIns="8890" rIns="74295" bIns="8890" numCol="1" anchor="ctr" anchorCtr="0" compatLnSpc="1">
            <a:prstTxWarp prst="textNoShape">
              <a:avLst/>
            </a:prstTxWarp>
          </a:bodyPr>
          <a:lstStyle/>
          <a:p>
            <a:pPr algn="ctr"/>
            <a:r>
              <a:rPr lang="en-US" altLang="ja-JP" sz="1100" dirty="0"/>
              <a:t>AMD-03</a:t>
            </a:r>
            <a:endParaRPr lang="ja-JP" altLang="en-US" sz="1100" dirty="0"/>
          </a:p>
        </p:txBody>
      </p:sp>
      <p:sp>
        <p:nvSpPr>
          <p:cNvPr id="3045" name="Rectangle 23">
            <a:extLst>
              <a:ext uri="{FF2B5EF4-FFF2-40B4-BE49-F238E27FC236}">
                <a16:creationId xmlns:a16="http://schemas.microsoft.com/office/drawing/2014/main" id="{FBB045CA-835A-320B-8DE6-CC5EDD5A53D9}"/>
              </a:ext>
            </a:extLst>
          </p:cNvPr>
          <p:cNvSpPr>
            <a:spLocks noChangeArrowheads="1"/>
          </p:cNvSpPr>
          <p:nvPr/>
        </p:nvSpPr>
        <p:spPr bwMode="auto">
          <a:xfrm>
            <a:off x="14012516" y="6570836"/>
            <a:ext cx="648000" cy="231748"/>
          </a:xfrm>
          <a:prstGeom prst="rect">
            <a:avLst/>
          </a:prstGeom>
          <a:solidFill>
            <a:srgbClr val="FFFFFF"/>
          </a:solidFill>
          <a:ln w="9525">
            <a:solidFill>
              <a:srgbClr val="000000"/>
            </a:solidFill>
            <a:miter lim="800000"/>
            <a:headEnd/>
            <a:tailEnd/>
          </a:ln>
        </p:spPr>
        <p:txBody>
          <a:bodyPr vert="horz" wrap="square" lIns="74295" tIns="8890" rIns="74295" bIns="8890" numCol="1" anchor="ctr" anchorCtr="0" compatLnSpc="1">
            <a:prstTxWarp prst="textNoShape">
              <a:avLst/>
            </a:prstTxWarp>
          </a:bodyPr>
          <a:lstStyle/>
          <a:p>
            <a:pPr algn="ctr"/>
            <a:r>
              <a:rPr lang="en-US" altLang="ja-JP" sz="1100" dirty="0"/>
              <a:t>AMD-05</a:t>
            </a:r>
            <a:endParaRPr lang="ja-JP" altLang="en-US" sz="1100" dirty="0"/>
          </a:p>
        </p:txBody>
      </p:sp>
      <p:sp>
        <p:nvSpPr>
          <p:cNvPr id="3046" name="Rectangle 23">
            <a:extLst>
              <a:ext uri="{FF2B5EF4-FFF2-40B4-BE49-F238E27FC236}">
                <a16:creationId xmlns:a16="http://schemas.microsoft.com/office/drawing/2014/main" id="{ADDCD619-F912-8031-48CD-5DBD73F2ABEB}"/>
              </a:ext>
            </a:extLst>
          </p:cNvPr>
          <p:cNvSpPr>
            <a:spLocks noChangeArrowheads="1"/>
          </p:cNvSpPr>
          <p:nvPr/>
        </p:nvSpPr>
        <p:spPr bwMode="auto">
          <a:xfrm>
            <a:off x="10513590" y="8227020"/>
            <a:ext cx="648000" cy="231748"/>
          </a:xfrm>
          <a:prstGeom prst="rect">
            <a:avLst/>
          </a:prstGeom>
          <a:solidFill>
            <a:srgbClr val="FFFFFF"/>
          </a:solidFill>
          <a:ln w="9525">
            <a:solidFill>
              <a:srgbClr val="000000"/>
            </a:solidFill>
            <a:miter lim="800000"/>
            <a:headEnd/>
            <a:tailEnd/>
          </a:ln>
        </p:spPr>
        <p:txBody>
          <a:bodyPr vert="horz" wrap="square" lIns="74295" tIns="8890" rIns="74295" bIns="8890" numCol="1" anchor="ctr" anchorCtr="0" compatLnSpc="1">
            <a:prstTxWarp prst="textNoShape">
              <a:avLst/>
            </a:prstTxWarp>
          </a:bodyPr>
          <a:lstStyle/>
          <a:p>
            <a:pPr algn="ctr"/>
            <a:r>
              <a:rPr lang="en-US" altLang="ja-JP" sz="1100" dirty="0"/>
              <a:t>AMD-01</a:t>
            </a:r>
            <a:endParaRPr lang="ja-JP" altLang="en-US" sz="1100" dirty="0"/>
          </a:p>
        </p:txBody>
      </p:sp>
      <p:sp>
        <p:nvSpPr>
          <p:cNvPr id="3047" name="Rectangle 23">
            <a:extLst>
              <a:ext uri="{FF2B5EF4-FFF2-40B4-BE49-F238E27FC236}">
                <a16:creationId xmlns:a16="http://schemas.microsoft.com/office/drawing/2014/main" id="{C5E25A73-32E2-A83B-7092-119AAB11CEBD}"/>
              </a:ext>
            </a:extLst>
          </p:cNvPr>
          <p:cNvSpPr>
            <a:spLocks noChangeArrowheads="1"/>
          </p:cNvSpPr>
          <p:nvPr/>
        </p:nvSpPr>
        <p:spPr bwMode="auto">
          <a:xfrm>
            <a:off x="14012516" y="8227020"/>
            <a:ext cx="648000" cy="231748"/>
          </a:xfrm>
          <a:prstGeom prst="rect">
            <a:avLst/>
          </a:prstGeom>
          <a:solidFill>
            <a:srgbClr val="FFFFFF"/>
          </a:solidFill>
          <a:ln w="9525">
            <a:solidFill>
              <a:srgbClr val="000000"/>
            </a:solidFill>
            <a:miter lim="800000"/>
            <a:headEnd/>
            <a:tailEnd/>
          </a:ln>
        </p:spPr>
        <p:txBody>
          <a:bodyPr vert="horz" wrap="square" lIns="74295" tIns="8890" rIns="74295" bIns="8890" numCol="1" anchor="ctr" anchorCtr="0" compatLnSpc="1">
            <a:prstTxWarp prst="textNoShape">
              <a:avLst/>
            </a:prstTxWarp>
          </a:bodyPr>
          <a:lstStyle/>
          <a:p>
            <a:pPr algn="ctr"/>
            <a:r>
              <a:rPr lang="en-US" altLang="ja-JP" sz="1100" dirty="0"/>
              <a:t>AMD-02</a:t>
            </a:r>
            <a:endParaRPr lang="ja-JP" altLang="en-US" sz="1100" dirty="0"/>
          </a:p>
        </p:txBody>
      </p:sp>
      <p:sp>
        <p:nvSpPr>
          <p:cNvPr id="3048" name="Rectangle 23">
            <a:extLst>
              <a:ext uri="{FF2B5EF4-FFF2-40B4-BE49-F238E27FC236}">
                <a16:creationId xmlns:a16="http://schemas.microsoft.com/office/drawing/2014/main" id="{9AE37ED3-502D-3C10-1B3E-58C97B60957A}"/>
              </a:ext>
            </a:extLst>
          </p:cNvPr>
          <p:cNvSpPr>
            <a:spLocks noChangeArrowheads="1"/>
          </p:cNvSpPr>
          <p:nvPr/>
        </p:nvSpPr>
        <p:spPr bwMode="auto">
          <a:xfrm>
            <a:off x="10513590" y="9753259"/>
            <a:ext cx="648000" cy="231748"/>
          </a:xfrm>
          <a:prstGeom prst="rect">
            <a:avLst/>
          </a:prstGeom>
          <a:solidFill>
            <a:srgbClr val="FFFFFF"/>
          </a:solidFill>
          <a:ln w="9525">
            <a:solidFill>
              <a:srgbClr val="000000"/>
            </a:solidFill>
            <a:miter lim="800000"/>
            <a:headEnd/>
            <a:tailEnd/>
          </a:ln>
        </p:spPr>
        <p:txBody>
          <a:bodyPr vert="horz" wrap="square" lIns="74295" tIns="8890" rIns="74295" bIns="8890" numCol="1" anchor="ctr" anchorCtr="0" compatLnSpc="1">
            <a:prstTxWarp prst="textNoShape">
              <a:avLst/>
            </a:prstTxWarp>
          </a:bodyPr>
          <a:lstStyle/>
          <a:p>
            <a:pPr algn="ctr"/>
            <a:r>
              <a:rPr lang="en-US" altLang="ja-JP" sz="1100" dirty="0"/>
              <a:t>AMD-04</a:t>
            </a:r>
            <a:endParaRPr lang="ja-JP" altLang="en-US" sz="1100" dirty="0"/>
          </a:p>
        </p:txBody>
      </p:sp>
      <p:sp>
        <p:nvSpPr>
          <p:cNvPr id="3049" name="Rectangle 23">
            <a:extLst>
              <a:ext uri="{FF2B5EF4-FFF2-40B4-BE49-F238E27FC236}">
                <a16:creationId xmlns:a16="http://schemas.microsoft.com/office/drawing/2014/main" id="{9C15F79C-FB53-992B-37E1-BD21D608DDA5}"/>
              </a:ext>
            </a:extLst>
          </p:cNvPr>
          <p:cNvSpPr>
            <a:spLocks noChangeArrowheads="1"/>
          </p:cNvSpPr>
          <p:nvPr/>
        </p:nvSpPr>
        <p:spPr bwMode="auto">
          <a:xfrm>
            <a:off x="14012516" y="9753259"/>
            <a:ext cx="648000" cy="231748"/>
          </a:xfrm>
          <a:prstGeom prst="rect">
            <a:avLst/>
          </a:prstGeom>
          <a:solidFill>
            <a:srgbClr val="FFFFFF"/>
          </a:solidFill>
          <a:ln w="9525">
            <a:solidFill>
              <a:srgbClr val="000000"/>
            </a:solidFill>
            <a:miter lim="800000"/>
            <a:headEnd/>
            <a:tailEnd/>
          </a:ln>
        </p:spPr>
        <p:txBody>
          <a:bodyPr vert="horz" wrap="square" lIns="74295" tIns="8890" rIns="74295" bIns="8890" numCol="1" anchor="ctr" anchorCtr="0" compatLnSpc="1">
            <a:prstTxWarp prst="textNoShape">
              <a:avLst/>
            </a:prstTxWarp>
          </a:bodyPr>
          <a:lstStyle/>
          <a:p>
            <a:pPr algn="ctr"/>
            <a:r>
              <a:rPr lang="en-US" altLang="ja-JP" sz="1100" dirty="0"/>
              <a:t>AMD-06</a:t>
            </a:r>
            <a:endParaRPr lang="ja-JP" altLang="en-US" sz="1100" dirty="0"/>
          </a:p>
        </p:txBody>
      </p:sp>
    </p:spTree>
    <p:extLst>
      <p:ext uri="{BB962C8B-B14F-4D97-AF65-F5344CB8AC3E}">
        <p14:creationId xmlns:p14="http://schemas.microsoft.com/office/powerpoint/2010/main" val="3595928978"/>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TotalTime>
  <Words>1618</Words>
  <Application>Microsoft Office PowerPoint</Application>
  <PresentationFormat>ユーザー設定</PresentationFormat>
  <Paragraphs>355</Paragraphs>
  <Slides>2</Slides>
  <Notes>0</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2</vt:i4>
      </vt:variant>
    </vt:vector>
  </HeadingPairs>
  <TitlesOfParts>
    <vt:vector size="12" baseType="lpstr">
      <vt:lpstr>ＤＦＧ平成ゴシック体W5</vt:lpstr>
      <vt:lpstr>ヒラギノ角ゴ2</vt:lpstr>
      <vt:lpstr>ヒラギノ角ゴ3</vt:lpstr>
      <vt:lpstr>ヒラギノ角ゴ4</vt:lpstr>
      <vt:lpstr>ヒラギノ角ゴ5</vt:lpstr>
      <vt:lpstr>ヒラギノ角ゴ6</vt:lpstr>
      <vt:lpstr>メイリオ</vt:lpstr>
      <vt:lpstr>Arial</vt:lpstr>
      <vt:lpstr>Calibri</vt:lpstr>
      <vt:lpstr>Office ​​テーマ</vt:lpstr>
      <vt:lpstr>PowerPoint プレゼンテーション</vt:lpstr>
      <vt:lpstr>PowerPoint プレゼンテーション</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hayashi</dc:creator>
  <cp:lastModifiedBy>圭祐 根尾</cp:lastModifiedBy>
  <cp:revision>4</cp:revision>
  <dcterms:created xsi:type="dcterms:W3CDTF">2025-01-28T06:44:54Z</dcterms:created>
  <dcterms:modified xsi:type="dcterms:W3CDTF">2025-02-17T01:45:06Z</dcterms:modified>
</cp:coreProperties>
</file>